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78" r:id="rId4"/>
    <p:sldMasterId id="2147483684" r:id="rId5"/>
  </p:sldMasterIdLst>
  <p:sldIdLst>
    <p:sldId id="267" r:id="rId6"/>
    <p:sldId id="269" r:id="rId7"/>
    <p:sldId id="270" r:id="rId8"/>
    <p:sldId id="271" r:id="rId9"/>
    <p:sldId id="272" r:id="rId10"/>
    <p:sldId id="262" r:id="rId11"/>
    <p:sldId id="263" r:id="rId12"/>
    <p:sldId id="268" r:id="rId13"/>
    <p:sldId id="273" r:id="rId14"/>
    <p:sldId id="277" r:id="rId15"/>
    <p:sldId id="276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43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01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4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59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08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46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706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44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07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4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4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3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3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67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21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8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22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15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58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805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805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69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87297" y="404240"/>
            <a:ext cx="921740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00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02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698780"/>
            <a:ext cx="4666615" cy="4411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64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123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9714" y="1022350"/>
            <a:ext cx="709930" cy="2095500"/>
          </a:xfrm>
          <a:custGeom>
            <a:avLst/>
            <a:gdLst/>
            <a:ahLst/>
            <a:cxnLst/>
            <a:rect l="l" t="t" r="r" b="b"/>
            <a:pathLst>
              <a:path w="709930" h="2095500">
                <a:moveTo>
                  <a:pt x="0" y="0"/>
                </a:moveTo>
                <a:lnTo>
                  <a:pt x="0" y="1517396"/>
                </a:lnTo>
                <a:lnTo>
                  <a:pt x="709612" y="2095500"/>
                </a:lnTo>
                <a:lnTo>
                  <a:pt x="709612" y="578103"/>
                </a:lnTo>
                <a:lnTo>
                  <a:pt x="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409714" y="837691"/>
            <a:ext cx="403225" cy="1705610"/>
          </a:xfrm>
          <a:custGeom>
            <a:avLst/>
            <a:gdLst/>
            <a:ahLst/>
            <a:cxnLst/>
            <a:rect l="l" t="t" r="r" b="b"/>
            <a:pathLst>
              <a:path w="403225" h="1705610">
                <a:moveTo>
                  <a:pt x="403224" y="0"/>
                </a:moveTo>
                <a:lnTo>
                  <a:pt x="0" y="183007"/>
                </a:lnTo>
                <a:lnTo>
                  <a:pt x="0" y="1705483"/>
                </a:lnTo>
                <a:lnTo>
                  <a:pt x="403224" y="1517904"/>
                </a:lnTo>
                <a:lnTo>
                  <a:pt x="40322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644664" y="640841"/>
            <a:ext cx="168275" cy="1713230"/>
          </a:xfrm>
          <a:custGeom>
            <a:avLst/>
            <a:gdLst/>
            <a:ahLst/>
            <a:cxnLst/>
            <a:rect l="l" t="t" r="r" b="b"/>
            <a:pathLst>
              <a:path w="168275" h="1713230">
                <a:moveTo>
                  <a:pt x="0" y="0"/>
                </a:moveTo>
                <a:lnTo>
                  <a:pt x="0" y="1545590"/>
                </a:lnTo>
                <a:lnTo>
                  <a:pt x="168274" y="1713230"/>
                </a:lnTo>
                <a:lnTo>
                  <a:pt x="168274" y="169163"/>
                </a:lnTo>
                <a:lnTo>
                  <a:pt x="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7348601" y="635762"/>
            <a:ext cx="328930" cy="1742439"/>
          </a:xfrm>
          <a:custGeom>
            <a:avLst/>
            <a:gdLst/>
            <a:ahLst/>
            <a:cxnLst/>
            <a:rect l="l" t="t" r="r" b="b"/>
            <a:pathLst>
              <a:path w="328929" h="1742439">
                <a:moveTo>
                  <a:pt x="328549" y="0"/>
                </a:moveTo>
                <a:lnTo>
                  <a:pt x="0" y="198627"/>
                </a:lnTo>
                <a:lnTo>
                  <a:pt x="0" y="1742313"/>
                </a:lnTo>
                <a:lnTo>
                  <a:pt x="328549" y="1543685"/>
                </a:lnTo>
                <a:lnTo>
                  <a:pt x="328549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5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87297" y="404240"/>
            <a:ext cx="921740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3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6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24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698780"/>
            <a:ext cx="4666615" cy="4411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404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01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9714" y="1022350"/>
            <a:ext cx="709930" cy="2095500"/>
          </a:xfrm>
          <a:custGeom>
            <a:avLst/>
            <a:gdLst/>
            <a:ahLst/>
            <a:cxnLst/>
            <a:rect l="l" t="t" r="r" b="b"/>
            <a:pathLst>
              <a:path w="709930" h="2095500">
                <a:moveTo>
                  <a:pt x="0" y="0"/>
                </a:moveTo>
                <a:lnTo>
                  <a:pt x="0" y="1517396"/>
                </a:lnTo>
                <a:lnTo>
                  <a:pt x="709612" y="2095500"/>
                </a:lnTo>
                <a:lnTo>
                  <a:pt x="709612" y="578103"/>
                </a:lnTo>
                <a:lnTo>
                  <a:pt x="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409714" y="837691"/>
            <a:ext cx="403225" cy="1705610"/>
          </a:xfrm>
          <a:custGeom>
            <a:avLst/>
            <a:gdLst/>
            <a:ahLst/>
            <a:cxnLst/>
            <a:rect l="l" t="t" r="r" b="b"/>
            <a:pathLst>
              <a:path w="403225" h="1705610">
                <a:moveTo>
                  <a:pt x="403224" y="0"/>
                </a:moveTo>
                <a:lnTo>
                  <a:pt x="0" y="183007"/>
                </a:lnTo>
                <a:lnTo>
                  <a:pt x="0" y="1705483"/>
                </a:lnTo>
                <a:lnTo>
                  <a:pt x="403224" y="1517904"/>
                </a:lnTo>
                <a:lnTo>
                  <a:pt x="40322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644664" y="640841"/>
            <a:ext cx="168275" cy="1713230"/>
          </a:xfrm>
          <a:custGeom>
            <a:avLst/>
            <a:gdLst/>
            <a:ahLst/>
            <a:cxnLst/>
            <a:rect l="l" t="t" r="r" b="b"/>
            <a:pathLst>
              <a:path w="168275" h="1713230">
                <a:moveTo>
                  <a:pt x="0" y="0"/>
                </a:moveTo>
                <a:lnTo>
                  <a:pt x="0" y="1545590"/>
                </a:lnTo>
                <a:lnTo>
                  <a:pt x="168274" y="1713230"/>
                </a:lnTo>
                <a:lnTo>
                  <a:pt x="168274" y="169163"/>
                </a:lnTo>
                <a:lnTo>
                  <a:pt x="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7348601" y="635762"/>
            <a:ext cx="328930" cy="1742439"/>
          </a:xfrm>
          <a:custGeom>
            <a:avLst/>
            <a:gdLst/>
            <a:ahLst/>
            <a:cxnLst/>
            <a:rect l="l" t="t" r="r" b="b"/>
            <a:pathLst>
              <a:path w="328929" h="1742439">
                <a:moveTo>
                  <a:pt x="328549" y="0"/>
                </a:moveTo>
                <a:lnTo>
                  <a:pt x="0" y="198627"/>
                </a:lnTo>
                <a:lnTo>
                  <a:pt x="0" y="1742313"/>
                </a:lnTo>
                <a:lnTo>
                  <a:pt x="328549" y="1543685"/>
                </a:lnTo>
                <a:lnTo>
                  <a:pt x="328549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563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87297" y="404240"/>
            <a:ext cx="921740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4471C4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8805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850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698780"/>
            <a:ext cx="4666615" cy="4411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430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6163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9714" y="1022350"/>
            <a:ext cx="709930" cy="2095500"/>
          </a:xfrm>
          <a:custGeom>
            <a:avLst/>
            <a:gdLst/>
            <a:ahLst/>
            <a:cxnLst/>
            <a:rect l="l" t="t" r="r" b="b"/>
            <a:pathLst>
              <a:path w="709930" h="2095500">
                <a:moveTo>
                  <a:pt x="0" y="0"/>
                </a:moveTo>
                <a:lnTo>
                  <a:pt x="0" y="1517396"/>
                </a:lnTo>
                <a:lnTo>
                  <a:pt x="709612" y="2095500"/>
                </a:lnTo>
                <a:lnTo>
                  <a:pt x="709612" y="578103"/>
                </a:lnTo>
                <a:lnTo>
                  <a:pt x="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409714" y="837691"/>
            <a:ext cx="403225" cy="1705610"/>
          </a:xfrm>
          <a:custGeom>
            <a:avLst/>
            <a:gdLst/>
            <a:ahLst/>
            <a:cxnLst/>
            <a:rect l="l" t="t" r="r" b="b"/>
            <a:pathLst>
              <a:path w="403225" h="1705610">
                <a:moveTo>
                  <a:pt x="403224" y="0"/>
                </a:moveTo>
                <a:lnTo>
                  <a:pt x="0" y="183007"/>
                </a:lnTo>
                <a:lnTo>
                  <a:pt x="0" y="1705483"/>
                </a:lnTo>
                <a:lnTo>
                  <a:pt x="403224" y="1517904"/>
                </a:lnTo>
                <a:lnTo>
                  <a:pt x="40322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644664" y="640841"/>
            <a:ext cx="168275" cy="1713230"/>
          </a:xfrm>
          <a:custGeom>
            <a:avLst/>
            <a:gdLst/>
            <a:ahLst/>
            <a:cxnLst/>
            <a:rect l="l" t="t" r="r" b="b"/>
            <a:pathLst>
              <a:path w="168275" h="1713230">
                <a:moveTo>
                  <a:pt x="0" y="0"/>
                </a:moveTo>
                <a:lnTo>
                  <a:pt x="0" y="1545590"/>
                </a:lnTo>
                <a:lnTo>
                  <a:pt x="168274" y="1713230"/>
                </a:lnTo>
                <a:lnTo>
                  <a:pt x="168274" y="169163"/>
                </a:lnTo>
                <a:lnTo>
                  <a:pt x="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7348601" y="635762"/>
            <a:ext cx="328930" cy="1742439"/>
          </a:xfrm>
          <a:custGeom>
            <a:avLst/>
            <a:gdLst/>
            <a:ahLst/>
            <a:cxnLst/>
            <a:rect l="l" t="t" r="r" b="b"/>
            <a:pathLst>
              <a:path w="328929" h="1742439">
                <a:moveTo>
                  <a:pt x="328549" y="0"/>
                </a:moveTo>
                <a:lnTo>
                  <a:pt x="0" y="198627"/>
                </a:lnTo>
                <a:lnTo>
                  <a:pt x="0" y="1742313"/>
                </a:lnTo>
                <a:lnTo>
                  <a:pt x="328549" y="1543685"/>
                </a:lnTo>
                <a:lnTo>
                  <a:pt x="328549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09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2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29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8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11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6207B-7867-4E86-A91F-6485D6AC4AFE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6C09E-114C-4829-9F1F-93F6B937E0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94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51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51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51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00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9714" y="635761"/>
            <a:ext cx="11142345" cy="2482215"/>
          </a:xfrm>
          <a:custGeom>
            <a:avLst/>
            <a:gdLst/>
            <a:ahLst/>
            <a:cxnLst/>
            <a:rect l="l" t="t" r="r" b="b"/>
            <a:pathLst>
              <a:path w="11142345" h="2482215">
                <a:moveTo>
                  <a:pt x="709612" y="964692"/>
                </a:moveTo>
                <a:lnTo>
                  <a:pt x="0" y="386588"/>
                </a:lnTo>
                <a:lnTo>
                  <a:pt x="0" y="1903984"/>
                </a:lnTo>
                <a:lnTo>
                  <a:pt x="709612" y="2482088"/>
                </a:lnTo>
                <a:lnTo>
                  <a:pt x="709612" y="964692"/>
                </a:lnTo>
                <a:close/>
              </a:path>
              <a:path w="11142345" h="2482215">
                <a:moveTo>
                  <a:pt x="11142078" y="0"/>
                </a:moveTo>
                <a:lnTo>
                  <a:pt x="10813529" y="198628"/>
                </a:lnTo>
                <a:lnTo>
                  <a:pt x="10813529" y="1742313"/>
                </a:lnTo>
                <a:lnTo>
                  <a:pt x="11142078" y="1543685"/>
                </a:lnTo>
                <a:lnTo>
                  <a:pt x="11142078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409714" y="837692"/>
            <a:ext cx="403225" cy="1705610"/>
          </a:xfrm>
          <a:custGeom>
            <a:avLst/>
            <a:gdLst/>
            <a:ahLst/>
            <a:cxnLst/>
            <a:rect l="l" t="t" r="r" b="b"/>
            <a:pathLst>
              <a:path w="403225" h="1705610">
                <a:moveTo>
                  <a:pt x="403224" y="0"/>
                </a:moveTo>
                <a:lnTo>
                  <a:pt x="0" y="183007"/>
                </a:lnTo>
                <a:lnTo>
                  <a:pt x="0" y="1705483"/>
                </a:lnTo>
                <a:lnTo>
                  <a:pt x="403224" y="1517904"/>
                </a:lnTo>
                <a:lnTo>
                  <a:pt x="40322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644664" y="640842"/>
            <a:ext cx="168275" cy="1713230"/>
          </a:xfrm>
          <a:custGeom>
            <a:avLst/>
            <a:gdLst/>
            <a:ahLst/>
            <a:cxnLst/>
            <a:rect l="l" t="t" r="r" b="b"/>
            <a:pathLst>
              <a:path w="168275" h="1713230">
                <a:moveTo>
                  <a:pt x="0" y="0"/>
                </a:moveTo>
                <a:lnTo>
                  <a:pt x="0" y="1545590"/>
                </a:lnTo>
                <a:lnTo>
                  <a:pt x="168274" y="1713230"/>
                </a:lnTo>
                <a:lnTo>
                  <a:pt x="168274" y="169163"/>
                </a:lnTo>
                <a:lnTo>
                  <a:pt x="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644055" y="635762"/>
            <a:ext cx="10908030" cy="1541780"/>
          </a:xfrm>
          <a:custGeom>
            <a:avLst/>
            <a:gdLst/>
            <a:ahLst/>
            <a:cxnLst/>
            <a:rect l="l" t="t" r="r" b="b"/>
            <a:pathLst>
              <a:path w="10908030" h="1541780">
                <a:moveTo>
                  <a:pt x="10907903" y="0"/>
                </a:moveTo>
                <a:lnTo>
                  <a:pt x="0" y="0"/>
                </a:lnTo>
                <a:lnTo>
                  <a:pt x="0" y="1541399"/>
                </a:lnTo>
                <a:lnTo>
                  <a:pt x="10907903" y="1541399"/>
                </a:lnTo>
                <a:lnTo>
                  <a:pt x="1090790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3317" y="803909"/>
            <a:ext cx="9405365" cy="953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05505" y="3052927"/>
            <a:ext cx="8241665" cy="3181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6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9714" y="635761"/>
            <a:ext cx="11142345" cy="2482215"/>
          </a:xfrm>
          <a:custGeom>
            <a:avLst/>
            <a:gdLst/>
            <a:ahLst/>
            <a:cxnLst/>
            <a:rect l="l" t="t" r="r" b="b"/>
            <a:pathLst>
              <a:path w="11142345" h="2482215">
                <a:moveTo>
                  <a:pt x="709612" y="964692"/>
                </a:moveTo>
                <a:lnTo>
                  <a:pt x="0" y="386588"/>
                </a:lnTo>
                <a:lnTo>
                  <a:pt x="0" y="1903984"/>
                </a:lnTo>
                <a:lnTo>
                  <a:pt x="709612" y="2482088"/>
                </a:lnTo>
                <a:lnTo>
                  <a:pt x="709612" y="964692"/>
                </a:lnTo>
                <a:close/>
              </a:path>
              <a:path w="11142345" h="2482215">
                <a:moveTo>
                  <a:pt x="11142078" y="0"/>
                </a:moveTo>
                <a:lnTo>
                  <a:pt x="10813529" y="198628"/>
                </a:lnTo>
                <a:lnTo>
                  <a:pt x="10813529" y="1742313"/>
                </a:lnTo>
                <a:lnTo>
                  <a:pt x="11142078" y="1543685"/>
                </a:lnTo>
                <a:lnTo>
                  <a:pt x="11142078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409714" y="837692"/>
            <a:ext cx="403225" cy="1705610"/>
          </a:xfrm>
          <a:custGeom>
            <a:avLst/>
            <a:gdLst/>
            <a:ahLst/>
            <a:cxnLst/>
            <a:rect l="l" t="t" r="r" b="b"/>
            <a:pathLst>
              <a:path w="403225" h="1705610">
                <a:moveTo>
                  <a:pt x="403224" y="0"/>
                </a:moveTo>
                <a:lnTo>
                  <a:pt x="0" y="183007"/>
                </a:lnTo>
                <a:lnTo>
                  <a:pt x="0" y="1705483"/>
                </a:lnTo>
                <a:lnTo>
                  <a:pt x="403224" y="1517904"/>
                </a:lnTo>
                <a:lnTo>
                  <a:pt x="40322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644664" y="640842"/>
            <a:ext cx="168275" cy="1713230"/>
          </a:xfrm>
          <a:custGeom>
            <a:avLst/>
            <a:gdLst/>
            <a:ahLst/>
            <a:cxnLst/>
            <a:rect l="l" t="t" r="r" b="b"/>
            <a:pathLst>
              <a:path w="168275" h="1713230">
                <a:moveTo>
                  <a:pt x="0" y="0"/>
                </a:moveTo>
                <a:lnTo>
                  <a:pt x="0" y="1545590"/>
                </a:lnTo>
                <a:lnTo>
                  <a:pt x="168274" y="1713230"/>
                </a:lnTo>
                <a:lnTo>
                  <a:pt x="168274" y="169163"/>
                </a:lnTo>
                <a:lnTo>
                  <a:pt x="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644055" y="635762"/>
            <a:ext cx="10908030" cy="1541780"/>
          </a:xfrm>
          <a:custGeom>
            <a:avLst/>
            <a:gdLst/>
            <a:ahLst/>
            <a:cxnLst/>
            <a:rect l="l" t="t" r="r" b="b"/>
            <a:pathLst>
              <a:path w="10908030" h="1541780">
                <a:moveTo>
                  <a:pt x="10907903" y="0"/>
                </a:moveTo>
                <a:lnTo>
                  <a:pt x="0" y="0"/>
                </a:lnTo>
                <a:lnTo>
                  <a:pt x="0" y="1541399"/>
                </a:lnTo>
                <a:lnTo>
                  <a:pt x="10907903" y="1541399"/>
                </a:lnTo>
                <a:lnTo>
                  <a:pt x="1090790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3317" y="803909"/>
            <a:ext cx="9405365" cy="953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05505" y="3052927"/>
            <a:ext cx="8241665" cy="3181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26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9714" y="635761"/>
            <a:ext cx="11142345" cy="2482215"/>
          </a:xfrm>
          <a:custGeom>
            <a:avLst/>
            <a:gdLst/>
            <a:ahLst/>
            <a:cxnLst/>
            <a:rect l="l" t="t" r="r" b="b"/>
            <a:pathLst>
              <a:path w="11142345" h="2482215">
                <a:moveTo>
                  <a:pt x="709612" y="964692"/>
                </a:moveTo>
                <a:lnTo>
                  <a:pt x="0" y="386588"/>
                </a:lnTo>
                <a:lnTo>
                  <a:pt x="0" y="1903984"/>
                </a:lnTo>
                <a:lnTo>
                  <a:pt x="709612" y="2482088"/>
                </a:lnTo>
                <a:lnTo>
                  <a:pt x="709612" y="964692"/>
                </a:lnTo>
                <a:close/>
              </a:path>
              <a:path w="11142345" h="2482215">
                <a:moveTo>
                  <a:pt x="11142078" y="0"/>
                </a:moveTo>
                <a:lnTo>
                  <a:pt x="10813529" y="198628"/>
                </a:lnTo>
                <a:lnTo>
                  <a:pt x="10813529" y="1742313"/>
                </a:lnTo>
                <a:lnTo>
                  <a:pt x="11142078" y="1543685"/>
                </a:lnTo>
                <a:lnTo>
                  <a:pt x="11142078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409714" y="837692"/>
            <a:ext cx="403225" cy="1705610"/>
          </a:xfrm>
          <a:custGeom>
            <a:avLst/>
            <a:gdLst/>
            <a:ahLst/>
            <a:cxnLst/>
            <a:rect l="l" t="t" r="r" b="b"/>
            <a:pathLst>
              <a:path w="403225" h="1705610">
                <a:moveTo>
                  <a:pt x="403224" y="0"/>
                </a:moveTo>
                <a:lnTo>
                  <a:pt x="0" y="183007"/>
                </a:lnTo>
                <a:lnTo>
                  <a:pt x="0" y="1705483"/>
                </a:lnTo>
                <a:lnTo>
                  <a:pt x="403224" y="1517904"/>
                </a:lnTo>
                <a:lnTo>
                  <a:pt x="403224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g object 18"/>
          <p:cNvSpPr/>
          <p:nvPr/>
        </p:nvSpPr>
        <p:spPr>
          <a:xfrm>
            <a:off x="644664" y="640842"/>
            <a:ext cx="168275" cy="1713230"/>
          </a:xfrm>
          <a:custGeom>
            <a:avLst/>
            <a:gdLst/>
            <a:ahLst/>
            <a:cxnLst/>
            <a:rect l="l" t="t" r="r" b="b"/>
            <a:pathLst>
              <a:path w="168275" h="1713230">
                <a:moveTo>
                  <a:pt x="0" y="0"/>
                </a:moveTo>
                <a:lnTo>
                  <a:pt x="0" y="1545590"/>
                </a:lnTo>
                <a:lnTo>
                  <a:pt x="168274" y="1713230"/>
                </a:lnTo>
                <a:lnTo>
                  <a:pt x="168274" y="169163"/>
                </a:lnTo>
                <a:lnTo>
                  <a:pt x="0" y="0"/>
                </a:lnTo>
                <a:close/>
              </a:path>
            </a:pathLst>
          </a:custGeom>
          <a:solidFill>
            <a:srgbClr val="1F386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g object 19"/>
          <p:cNvSpPr/>
          <p:nvPr/>
        </p:nvSpPr>
        <p:spPr>
          <a:xfrm>
            <a:off x="644055" y="635762"/>
            <a:ext cx="10908030" cy="1541780"/>
          </a:xfrm>
          <a:custGeom>
            <a:avLst/>
            <a:gdLst/>
            <a:ahLst/>
            <a:cxnLst/>
            <a:rect l="l" t="t" r="r" b="b"/>
            <a:pathLst>
              <a:path w="10908030" h="1541780">
                <a:moveTo>
                  <a:pt x="10907903" y="0"/>
                </a:moveTo>
                <a:lnTo>
                  <a:pt x="0" y="0"/>
                </a:lnTo>
                <a:lnTo>
                  <a:pt x="0" y="1541399"/>
                </a:lnTo>
                <a:lnTo>
                  <a:pt x="10907903" y="1541399"/>
                </a:lnTo>
                <a:lnTo>
                  <a:pt x="1090790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3317" y="803909"/>
            <a:ext cx="9405365" cy="953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05505" y="3052927"/>
            <a:ext cx="8241665" cy="3181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84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1424" y="1052736"/>
            <a:ext cx="10363200" cy="175562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Инструменты  обновления содержания образования в соответствии с введением ФГОС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7541" y="2348880"/>
            <a:ext cx="8534400" cy="100811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ЕДИНЫЙ МЕТОДИЧЕСКИЙ ДЕНЬ</a:t>
            </a:r>
          </a:p>
          <a:p>
            <a:r>
              <a:rPr lang="ru-RU" sz="1600" dirty="0"/>
              <a:t>СЕКЦИЯ</a:t>
            </a:r>
          </a:p>
          <a:p>
            <a:r>
              <a:rPr lang="ru-RU" sz="1600" dirty="0"/>
              <a:t>«Иностранные языки»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392493"/>
              </p:ext>
            </p:extLst>
          </p:nvPr>
        </p:nvGraphicFramePr>
        <p:xfrm>
          <a:off x="6288021" y="220322"/>
          <a:ext cx="5596203" cy="714375"/>
        </p:xfrm>
        <a:graphic>
          <a:graphicData uri="http://schemas.openxmlformats.org/drawingml/2006/table">
            <a:tbl>
              <a:tblPr/>
              <a:tblGrid>
                <a:gridCol w="880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153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006699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3448" y="3429000"/>
            <a:ext cx="10273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4F81BD">
                    <a:lumMod val="75000"/>
                  </a:srgbClr>
                </a:solidFill>
              </a:rPr>
              <a:t>ПРИМЕРНАЯ РАБОЧАЯ ПРОГРАММА И РЕАЛИЗАЦИЯ ТРЕБОВАНИЙ К ОСВОЕНИЮ ПРЕДМЕТНЫХ РЕЗУЛЬТАТОВ ОБУЧЕНИЯ ИНОСТРАННЫМ ЯЗЫКАМ НА УГЛУБЛЕННОМ УРОВНЕ</a:t>
            </a:r>
            <a:endParaRPr lang="ru-RU" sz="2400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6672" y="4875599"/>
            <a:ext cx="710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white">
                    <a:lumMod val="50000"/>
                  </a:prstClr>
                </a:solidFill>
              </a:rPr>
              <a:t>Проскурина Елена Сергеевна</a:t>
            </a:r>
            <a:endParaRPr lang="ru-RU" b="1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ru-RU" b="1" dirty="0" smtClean="0">
                <a:solidFill>
                  <a:prstClr val="white">
                    <a:lumMod val="50000"/>
                  </a:prstClr>
                </a:solidFill>
              </a:rPr>
              <a:t>Учитель английского языка МАОУ Гимназия №21  </a:t>
            </a:r>
            <a:r>
              <a:rPr lang="ru-RU" b="1" dirty="0">
                <a:solidFill>
                  <a:prstClr val="white">
                    <a:lumMod val="50000"/>
                  </a:prstClr>
                </a:solidFill>
              </a:rPr>
              <a:t>г. Тюмени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25.03.2022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799" y="46053"/>
            <a:ext cx="1520825" cy="15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3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17" y="803909"/>
            <a:ext cx="9405365" cy="492443"/>
          </a:xfrm>
        </p:spPr>
        <p:txBody>
          <a:bodyPr/>
          <a:lstStyle/>
          <a:p>
            <a:pPr algn="ctr"/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3316" y="2773527"/>
            <a:ext cx="10023983" cy="3262432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sz="2400" b="0" dirty="0" smtClean="0">
                <a:latin typeface="+mn-lt"/>
                <a:cs typeface="Calibri" panose="020F0502020204030204" pitchFamily="34" charset="0"/>
              </a:rPr>
              <a:t>Необходимо адаптировать базовые учебники к ПРП</a:t>
            </a:r>
            <a:r>
              <a:rPr lang="en-US" sz="2400" b="0" dirty="0" smtClean="0">
                <a:latin typeface="+mn-lt"/>
                <a:cs typeface="Calibri" panose="020F0502020204030204" pitchFamily="34" charset="0"/>
              </a:rPr>
              <a:t>;</a:t>
            </a:r>
            <a:endParaRPr lang="ru-RU" sz="2400" b="0" dirty="0" smtClean="0">
              <a:latin typeface="+mn-lt"/>
              <a:cs typeface="Calibri" panose="020F0502020204030204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400" b="0" dirty="0" smtClean="0">
                <a:latin typeface="+mn-lt"/>
                <a:cs typeface="Calibri" panose="020F0502020204030204" pitchFamily="34" charset="0"/>
              </a:rPr>
              <a:t>Необходим единый учебник для углубленного изучения языка</a:t>
            </a:r>
            <a:r>
              <a:rPr lang="en-US" sz="2400" b="0" dirty="0" smtClean="0">
                <a:latin typeface="+mn-lt"/>
                <a:cs typeface="Calibri" panose="020F0502020204030204" pitchFamily="34" charset="0"/>
              </a:rPr>
              <a:t>;</a:t>
            </a:r>
            <a:endParaRPr lang="ru-RU" sz="2400" b="0" dirty="0" smtClean="0">
              <a:latin typeface="+mn-lt"/>
              <a:cs typeface="Calibri" panose="020F0502020204030204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400" b="0" dirty="0">
                <a:latin typeface="+mn-lt"/>
                <a:cs typeface="Calibri" panose="020F0502020204030204" pitchFamily="34" charset="0"/>
              </a:rPr>
              <a:t>Предметные </a:t>
            </a:r>
            <a:r>
              <a:rPr lang="ru-RU" sz="2400" b="0" dirty="0" smtClean="0">
                <a:latin typeface="+mn-lt"/>
                <a:cs typeface="Calibri" panose="020F0502020204030204" pitchFamily="34" charset="0"/>
              </a:rPr>
              <a:t>результаты освоения учебного предмета </a:t>
            </a:r>
            <a:r>
              <a:rPr lang="ru-RU" sz="2400" b="0" dirty="0" smtClean="0">
                <a:latin typeface="+mn-lt"/>
                <a:cs typeface="Calibri" panose="020F0502020204030204" pitchFamily="34" charset="0"/>
              </a:rPr>
              <a:t>завышены </a:t>
            </a:r>
            <a:r>
              <a:rPr lang="ru-RU" sz="2400" b="0" dirty="0">
                <a:latin typeface="+mn-lt"/>
                <a:cs typeface="Calibri" panose="020F0502020204030204" pitchFamily="34" charset="0"/>
              </a:rPr>
              <a:t>(к 7 классу – объем монологического высказывания – 8-9 фраз, объем диалогического высказывания – 6 фраз от каждого участника; результаты к 9 классу – написание письменного текста объемом до 120 слов, письменное представление проекта и т.д</a:t>
            </a:r>
            <a:r>
              <a:rPr lang="ru-RU" sz="2400" b="0" dirty="0" smtClean="0">
                <a:latin typeface="+mn-lt"/>
                <a:cs typeface="Calibri" panose="020F0502020204030204" pitchFamily="34" charset="0"/>
              </a:rPr>
              <a:t>.)</a:t>
            </a:r>
            <a:r>
              <a:rPr lang="en-US" sz="2400" b="0" dirty="0" smtClean="0">
                <a:latin typeface="+mn-lt"/>
                <a:cs typeface="Calibri" panose="020F0502020204030204" pitchFamily="34" charset="0"/>
              </a:rPr>
              <a:t>.</a:t>
            </a:r>
            <a:endParaRPr lang="ru-RU" sz="2400" b="0" dirty="0">
              <a:latin typeface="+mn-lt"/>
              <a:cs typeface="Calibri" panose="020F0502020204030204" pitchFamily="34" charset="0"/>
            </a:endParaRPr>
          </a:p>
          <a:p>
            <a:pPr algn="just"/>
            <a:endParaRPr lang="ru-RU" sz="2400" b="0" dirty="0" smtClean="0">
              <a:latin typeface="+mn-lt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924" y="90615"/>
            <a:ext cx="1420491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17" y="803909"/>
            <a:ext cx="9405365" cy="492443"/>
          </a:xfrm>
        </p:spPr>
        <p:txBody>
          <a:bodyPr/>
          <a:lstStyle/>
          <a:p>
            <a:pPr algn="ctr"/>
            <a:r>
              <a:rPr lang="ru-RU" b="1" dirty="0" smtClean="0"/>
              <a:t>ИСПОЛЬЗУЕМЫЕ УМК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554" y="188406"/>
            <a:ext cx="1420491" cy="14265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2900" y="2619374"/>
            <a:ext cx="2268537" cy="29961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2350" y="2619374"/>
            <a:ext cx="2095500" cy="27813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1094" y="2619374"/>
            <a:ext cx="1958369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3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817" y="1362709"/>
            <a:ext cx="9405365" cy="492443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8754" y="182342"/>
            <a:ext cx="1420491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09714" y="635762"/>
            <a:ext cx="7267575" cy="2482215"/>
            <a:chOff x="409714" y="635762"/>
            <a:chExt cx="7267575" cy="2482215"/>
          </a:xfrm>
        </p:grpSpPr>
        <p:sp>
          <p:nvSpPr>
            <p:cNvPr id="3" name="object 3"/>
            <p:cNvSpPr/>
            <p:nvPr/>
          </p:nvSpPr>
          <p:spPr>
            <a:xfrm>
              <a:off x="409714" y="1022350"/>
              <a:ext cx="709930" cy="2095500"/>
            </a:xfrm>
            <a:custGeom>
              <a:avLst/>
              <a:gdLst/>
              <a:ahLst/>
              <a:cxnLst/>
              <a:rect l="l" t="t" r="r" b="b"/>
              <a:pathLst>
                <a:path w="709930" h="2095500">
                  <a:moveTo>
                    <a:pt x="0" y="0"/>
                  </a:moveTo>
                  <a:lnTo>
                    <a:pt x="0" y="1517396"/>
                  </a:lnTo>
                  <a:lnTo>
                    <a:pt x="709612" y="2095500"/>
                  </a:lnTo>
                  <a:lnTo>
                    <a:pt x="709612" y="578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409714" y="837692"/>
              <a:ext cx="403225" cy="1705610"/>
            </a:xfrm>
            <a:custGeom>
              <a:avLst/>
              <a:gdLst/>
              <a:ahLst/>
              <a:cxnLst/>
              <a:rect l="l" t="t" r="r" b="b"/>
              <a:pathLst>
                <a:path w="403225" h="1705610">
                  <a:moveTo>
                    <a:pt x="403224" y="0"/>
                  </a:moveTo>
                  <a:lnTo>
                    <a:pt x="0" y="183007"/>
                  </a:lnTo>
                  <a:lnTo>
                    <a:pt x="0" y="1705483"/>
                  </a:lnTo>
                  <a:lnTo>
                    <a:pt x="403224" y="1517904"/>
                  </a:lnTo>
                  <a:lnTo>
                    <a:pt x="403224" y="0"/>
                  </a:lnTo>
                  <a:close/>
                </a:path>
              </a:pathLst>
            </a:custGeom>
            <a:solidFill>
              <a:srgbClr val="2E5496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644664" y="635761"/>
              <a:ext cx="7032625" cy="1742439"/>
            </a:xfrm>
            <a:custGeom>
              <a:avLst/>
              <a:gdLst/>
              <a:ahLst/>
              <a:cxnLst/>
              <a:rect l="l" t="t" r="r" b="b"/>
              <a:pathLst>
                <a:path w="7032625" h="1742439">
                  <a:moveTo>
                    <a:pt x="168262" y="174244"/>
                  </a:moveTo>
                  <a:lnTo>
                    <a:pt x="0" y="5080"/>
                  </a:lnTo>
                  <a:lnTo>
                    <a:pt x="0" y="1550670"/>
                  </a:lnTo>
                  <a:lnTo>
                    <a:pt x="168262" y="1718310"/>
                  </a:lnTo>
                  <a:lnTo>
                    <a:pt x="168262" y="174244"/>
                  </a:lnTo>
                  <a:close/>
                </a:path>
                <a:path w="7032625" h="1742439">
                  <a:moveTo>
                    <a:pt x="7032485" y="0"/>
                  </a:moveTo>
                  <a:lnTo>
                    <a:pt x="6703936" y="198628"/>
                  </a:lnTo>
                  <a:lnTo>
                    <a:pt x="6703936" y="1742313"/>
                  </a:lnTo>
                  <a:lnTo>
                    <a:pt x="7032485" y="1543685"/>
                  </a:lnTo>
                  <a:lnTo>
                    <a:pt x="7032485" y="0"/>
                  </a:lnTo>
                  <a:close/>
                </a:path>
              </a:pathLst>
            </a:custGeom>
            <a:solidFill>
              <a:srgbClr val="1F3863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644055" y="635762"/>
              <a:ext cx="7033259" cy="1541780"/>
            </a:xfrm>
            <a:custGeom>
              <a:avLst/>
              <a:gdLst/>
              <a:ahLst/>
              <a:cxnLst/>
              <a:rect l="l" t="t" r="r" b="b"/>
              <a:pathLst>
                <a:path w="7033259" h="1541780">
                  <a:moveTo>
                    <a:pt x="7033133" y="0"/>
                  </a:moveTo>
                  <a:lnTo>
                    <a:pt x="0" y="0"/>
                  </a:lnTo>
                  <a:lnTo>
                    <a:pt x="0" y="1541399"/>
                  </a:lnTo>
                  <a:lnTo>
                    <a:pt x="7033133" y="1541399"/>
                  </a:lnTo>
                  <a:lnTo>
                    <a:pt x="703313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13205" y="753236"/>
            <a:ext cx="5594985" cy="121983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51484" marR="440690" indent="1270" algn="ctr">
              <a:lnSpc>
                <a:spcPts val="3020"/>
              </a:lnSpc>
              <a:spcBef>
                <a:spcPts val="480"/>
              </a:spcBef>
            </a:pPr>
            <a:r>
              <a:rPr sz="2800" spc="-25" dirty="0">
                <a:solidFill>
                  <a:srgbClr val="FDFFFF"/>
                </a:solidFill>
              </a:rPr>
              <a:t>Примерная </a:t>
            </a:r>
            <a:r>
              <a:rPr sz="2800" spc="-20" dirty="0">
                <a:solidFill>
                  <a:srgbClr val="FDFFFF"/>
                </a:solidFill>
              </a:rPr>
              <a:t>рабочая </a:t>
            </a:r>
            <a:r>
              <a:rPr sz="2800" spc="-25" dirty="0">
                <a:solidFill>
                  <a:srgbClr val="FDFFFF"/>
                </a:solidFill>
              </a:rPr>
              <a:t>программа </a:t>
            </a:r>
            <a:r>
              <a:rPr sz="2800" spc="-620" dirty="0">
                <a:solidFill>
                  <a:srgbClr val="FDFFFF"/>
                </a:solidFill>
              </a:rPr>
              <a:t> </a:t>
            </a:r>
            <a:r>
              <a:rPr sz="2800" spc="-20" dirty="0">
                <a:solidFill>
                  <a:srgbClr val="FDFFFF"/>
                </a:solidFill>
              </a:rPr>
              <a:t>основного</a:t>
            </a:r>
            <a:r>
              <a:rPr sz="2800" spc="-105" dirty="0">
                <a:solidFill>
                  <a:srgbClr val="FDFFFF"/>
                </a:solidFill>
              </a:rPr>
              <a:t> </a:t>
            </a:r>
            <a:r>
              <a:rPr sz="2800" spc="-20" dirty="0">
                <a:solidFill>
                  <a:srgbClr val="FDFFFF"/>
                </a:solidFill>
              </a:rPr>
              <a:t>общего</a:t>
            </a:r>
            <a:r>
              <a:rPr sz="2800" spc="-90" dirty="0">
                <a:solidFill>
                  <a:srgbClr val="FDFFFF"/>
                </a:solidFill>
              </a:rPr>
              <a:t> </a:t>
            </a:r>
            <a:r>
              <a:rPr sz="2800" spc="-25" dirty="0">
                <a:solidFill>
                  <a:srgbClr val="FDFFFF"/>
                </a:solidFill>
              </a:rPr>
              <a:t>образования</a:t>
            </a:r>
            <a:endParaRPr sz="2800" dirty="0"/>
          </a:p>
          <a:p>
            <a:pPr algn="ctr">
              <a:lnSpc>
                <a:spcPts val="2985"/>
              </a:lnSpc>
            </a:pPr>
            <a:r>
              <a:rPr sz="2800" spc="-25" dirty="0">
                <a:solidFill>
                  <a:srgbClr val="FDFFFF"/>
                </a:solidFill>
              </a:rPr>
              <a:t>«Английский</a:t>
            </a:r>
            <a:r>
              <a:rPr sz="2800" spc="-90" dirty="0">
                <a:solidFill>
                  <a:srgbClr val="FDFFFF"/>
                </a:solidFill>
              </a:rPr>
              <a:t> </a:t>
            </a:r>
            <a:r>
              <a:rPr sz="2800" spc="-15" dirty="0">
                <a:solidFill>
                  <a:srgbClr val="FDFFFF"/>
                </a:solidFill>
              </a:rPr>
              <a:t>язык»</a:t>
            </a:r>
            <a:r>
              <a:rPr sz="2800" spc="-100" dirty="0">
                <a:solidFill>
                  <a:srgbClr val="FDFFFF"/>
                </a:solidFill>
              </a:rPr>
              <a:t> </a:t>
            </a:r>
            <a:r>
              <a:rPr sz="2800" spc="-10" dirty="0">
                <a:solidFill>
                  <a:srgbClr val="FDFFFF"/>
                </a:solidFill>
              </a:rPr>
              <a:t>(для</a:t>
            </a:r>
            <a:r>
              <a:rPr sz="2800" spc="-70" dirty="0">
                <a:solidFill>
                  <a:srgbClr val="FDFFFF"/>
                </a:solidFill>
              </a:rPr>
              <a:t> </a:t>
            </a:r>
            <a:r>
              <a:rPr sz="2800" spc="-5" dirty="0">
                <a:solidFill>
                  <a:srgbClr val="FDFFFF"/>
                </a:solidFill>
              </a:rPr>
              <a:t>5</a:t>
            </a:r>
            <a:r>
              <a:rPr sz="2800" spc="-45" dirty="0">
                <a:solidFill>
                  <a:srgbClr val="FDFFFF"/>
                </a:solidFill>
              </a:rPr>
              <a:t> </a:t>
            </a:r>
            <a:r>
              <a:rPr sz="2800" spc="-5" dirty="0">
                <a:solidFill>
                  <a:srgbClr val="FDFFFF"/>
                </a:solidFill>
              </a:rPr>
              <a:t>-</a:t>
            </a:r>
            <a:r>
              <a:rPr sz="2800" spc="-30" dirty="0">
                <a:solidFill>
                  <a:srgbClr val="FDFFFF"/>
                </a:solidFill>
              </a:rPr>
              <a:t> </a:t>
            </a:r>
            <a:r>
              <a:rPr sz="2800" spc="-5" dirty="0">
                <a:solidFill>
                  <a:srgbClr val="FDFFFF"/>
                </a:solidFill>
              </a:rPr>
              <a:t>9</a:t>
            </a:r>
            <a:r>
              <a:rPr sz="2800" spc="-55" dirty="0">
                <a:solidFill>
                  <a:srgbClr val="FDFFFF"/>
                </a:solidFill>
              </a:rPr>
              <a:t> </a:t>
            </a:r>
            <a:r>
              <a:rPr sz="2800" spc="-20" dirty="0">
                <a:solidFill>
                  <a:srgbClr val="FDFFFF"/>
                </a:solidFill>
              </a:rPr>
              <a:t>классов)</a:t>
            </a:r>
            <a:endParaRPr sz="2800" dirty="0"/>
          </a:p>
        </p:txBody>
      </p:sp>
      <p:sp>
        <p:nvSpPr>
          <p:cNvPr id="8" name="object 8"/>
          <p:cNvSpPr txBox="1"/>
          <p:nvPr/>
        </p:nvSpPr>
        <p:spPr>
          <a:xfrm>
            <a:off x="1315338" y="2467736"/>
            <a:ext cx="5454650" cy="282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 algn="just">
              <a:lnSpc>
                <a:spcPts val="273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5" dirty="0">
                <a:solidFill>
                  <a:prstClr val="black"/>
                </a:solidFill>
                <a:cs typeface="Calibri"/>
              </a:rPr>
              <a:t>Одобрена</a:t>
            </a:r>
            <a:r>
              <a:rPr sz="2400" spc="-2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решением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 федерального</a:t>
            </a:r>
            <a:endParaRPr sz="2400">
              <a:solidFill>
                <a:prstClr val="black"/>
              </a:solidFill>
              <a:cs typeface="Calibri"/>
            </a:endParaRPr>
          </a:p>
          <a:p>
            <a:pPr marL="241300" marR="5080" algn="just">
              <a:lnSpc>
                <a:spcPct val="90100"/>
              </a:lnSpc>
              <a:spcBef>
                <a:spcPts val="140"/>
              </a:spcBef>
            </a:pPr>
            <a:r>
              <a:rPr sz="2400" spc="-15" dirty="0">
                <a:solidFill>
                  <a:prstClr val="black"/>
                </a:solidFill>
                <a:cs typeface="Calibri"/>
              </a:rPr>
              <a:t>учебно-методического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объединения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по </a:t>
            </a:r>
            <a:r>
              <a:rPr sz="2400" spc="-53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общему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образованию, </a:t>
            </a:r>
            <a:r>
              <a:rPr sz="2400" spc="-20" dirty="0">
                <a:solidFill>
                  <a:prstClr val="black"/>
                </a:solidFill>
                <a:cs typeface="Calibri"/>
              </a:rPr>
              <a:t>протокол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3/21 </a:t>
            </a:r>
            <a:r>
              <a:rPr sz="2400" spc="-20" dirty="0">
                <a:solidFill>
                  <a:prstClr val="black"/>
                </a:solidFill>
                <a:cs typeface="Calibri"/>
              </a:rPr>
              <a:t>от </a:t>
            </a:r>
            <a:r>
              <a:rPr sz="2400" spc="-53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27.09.2021</a:t>
            </a:r>
            <a:r>
              <a:rPr sz="24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5" dirty="0">
                <a:solidFill>
                  <a:prstClr val="black"/>
                </a:solidFill>
                <a:cs typeface="Calibri"/>
              </a:rPr>
              <a:t>г.</a:t>
            </a:r>
            <a:endParaRPr sz="2400">
              <a:solidFill>
                <a:prstClr val="black"/>
              </a:solidFill>
              <a:cs typeface="Calibri"/>
            </a:endParaRPr>
          </a:p>
          <a:p>
            <a:pPr marL="241300" marR="17145" indent="-228600" algn="just">
              <a:lnSpc>
                <a:spcPct val="90000"/>
              </a:lnSpc>
              <a:spcBef>
                <a:spcPts val="101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5" dirty="0">
                <a:solidFill>
                  <a:prstClr val="black"/>
                </a:solidFill>
                <a:cs typeface="Calibri"/>
              </a:rPr>
              <a:t>https://edsoo.ru/Primernaya_rabochaya_ </a:t>
            </a:r>
            <a:r>
              <a:rPr sz="2400" spc="-53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programma_osnovnogo_obschego_obraz </a:t>
            </a:r>
            <a:r>
              <a:rPr sz="2400" spc="-53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ovaniya_predmeta_Anglijskij_yazik_proek </a:t>
            </a:r>
            <a:r>
              <a:rPr sz="2400" spc="-53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t_.htm</a:t>
            </a:r>
            <a:endParaRPr sz="2400">
              <a:solidFill>
                <a:prstClr val="black"/>
              </a:solidFill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9138" y="1211641"/>
            <a:ext cx="3113276" cy="474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4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055" y="635762"/>
            <a:ext cx="7033259" cy="1541780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178435" rIns="0" bIns="0" rtlCol="0">
            <a:spAutoFit/>
          </a:bodyPr>
          <a:lstStyle/>
          <a:p>
            <a:pPr marL="1020444" marR="1310640" indent="1270" algn="ctr">
              <a:lnSpc>
                <a:spcPts val="3020"/>
              </a:lnSpc>
              <a:spcBef>
                <a:spcPts val="1405"/>
              </a:spcBef>
            </a:pPr>
            <a:r>
              <a:rPr sz="2800" spc="-25" dirty="0">
                <a:solidFill>
                  <a:srgbClr val="FDFFFF"/>
                </a:solidFill>
                <a:latin typeface="Calibri Light"/>
                <a:cs typeface="Calibri Light"/>
              </a:rPr>
              <a:t>Примерная </a:t>
            </a:r>
            <a:r>
              <a:rPr sz="2800" spc="-20" dirty="0">
                <a:solidFill>
                  <a:srgbClr val="FDFFFF"/>
                </a:solidFill>
                <a:latin typeface="Calibri Light"/>
                <a:cs typeface="Calibri Light"/>
              </a:rPr>
              <a:t>рабочая </a:t>
            </a:r>
            <a:r>
              <a:rPr sz="2800" spc="-25" dirty="0">
                <a:solidFill>
                  <a:srgbClr val="FDFFFF"/>
                </a:solidFill>
                <a:latin typeface="Calibri Light"/>
                <a:cs typeface="Calibri Light"/>
              </a:rPr>
              <a:t>программа </a:t>
            </a:r>
            <a:r>
              <a:rPr sz="2800" spc="-620" dirty="0">
                <a:solidFill>
                  <a:srgbClr val="FDFFFF"/>
                </a:solidFill>
                <a:latin typeface="Calibri Light"/>
                <a:cs typeface="Calibri Light"/>
              </a:rPr>
              <a:t> </a:t>
            </a:r>
            <a:r>
              <a:rPr sz="2800" spc="-20" dirty="0">
                <a:solidFill>
                  <a:srgbClr val="FDFFFF"/>
                </a:solidFill>
                <a:latin typeface="Calibri Light"/>
                <a:cs typeface="Calibri Light"/>
              </a:rPr>
              <a:t>основного</a:t>
            </a:r>
            <a:r>
              <a:rPr sz="2800" spc="-105" dirty="0">
                <a:solidFill>
                  <a:srgbClr val="FDFFFF"/>
                </a:solidFill>
                <a:latin typeface="Calibri Light"/>
                <a:cs typeface="Calibri Light"/>
              </a:rPr>
              <a:t> </a:t>
            </a:r>
            <a:r>
              <a:rPr sz="2800" spc="-20" dirty="0">
                <a:solidFill>
                  <a:srgbClr val="FDFFFF"/>
                </a:solidFill>
                <a:latin typeface="Calibri Light"/>
                <a:cs typeface="Calibri Light"/>
              </a:rPr>
              <a:t>общего</a:t>
            </a:r>
            <a:r>
              <a:rPr sz="2800" spc="-90" dirty="0">
                <a:solidFill>
                  <a:srgbClr val="FDFFFF"/>
                </a:solidFill>
                <a:latin typeface="Calibri Light"/>
                <a:cs typeface="Calibri Light"/>
              </a:rPr>
              <a:t> </a:t>
            </a:r>
            <a:r>
              <a:rPr sz="2800" spc="-25" dirty="0">
                <a:solidFill>
                  <a:srgbClr val="FDFFFF"/>
                </a:solidFill>
                <a:latin typeface="Calibri Light"/>
                <a:cs typeface="Calibri Light"/>
              </a:rPr>
              <a:t>образования</a:t>
            </a:r>
            <a:endParaRPr sz="2800" dirty="0">
              <a:solidFill>
                <a:prstClr val="black"/>
              </a:solidFill>
              <a:latin typeface="Calibri Light"/>
              <a:cs typeface="Calibri Light"/>
            </a:endParaRPr>
          </a:p>
          <a:p>
            <a:pPr marR="292735" algn="ctr">
              <a:lnSpc>
                <a:spcPts val="2985"/>
              </a:lnSpc>
            </a:pPr>
            <a:r>
              <a:rPr sz="2800" spc="-25" dirty="0">
                <a:solidFill>
                  <a:srgbClr val="FDFFFF"/>
                </a:solidFill>
                <a:latin typeface="Calibri Light"/>
                <a:cs typeface="Calibri Light"/>
              </a:rPr>
              <a:t>«Английский</a:t>
            </a:r>
            <a:r>
              <a:rPr sz="2800" spc="-90" dirty="0">
                <a:solidFill>
                  <a:srgbClr val="FDFFFF"/>
                </a:solidFill>
                <a:latin typeface="Calibri Light"/>
                <a:cs typeface="Calibri Light"/>
              </a:rPr>
              <a:t> </a:t>
            </a:r>
            <a:r>
              <a:rPr sz="2800" spc="-15" dirty="0">
                <a:solidFill>
                  <a:srgbClr val="FDFFFF"/>
                </a:solidFill>
                <a:latin typeface="Calibri Light"/>
                <a:cs typeface="Calibri Light"/>
              </a:rPr>
              <a:t>язык»</a:t>
            </a:r>
            <a:r>
              <a:rPr sz="2800" spc="-100" dirty="0">
                <a:solidFill>
                  <a:srgbClr val="FDFFFF"/>
                </a:solidFill>
                <a:latin typeface="Calibri Light"/>
                <a:cs typeface="Calibri Light"/>
              </a:rPr>
              <a:t> </a:t>
            </a:r>
            <a:r>
              <a:rPr sz="2800" spc="-10" dirty="0">
                <a:solidFill>
                  <a:srgbClr val="FDFFFF"/>
                </a:solidFill>
                <a:latin typeface="Calibri Light"/>
                <a:cs typeface="Calibri Light"/>
              </a:rPr>
              <a:t>(для</a:t>
            </a:r>
            <a:r>
              <a:rPr sz="2800" spc="-70" dirty="0">
                <a:solidFill>
                  <a:srgbClr val="FDFFFF"/>
                </a:solidFill>
                <a:latin typeface="Calibri Light"/>
                <a:cs typeface="Calibri Light"/>
              </a:rPr>
              <a:t> </a:t>
            </a:r>
            <a:r>
              <a:rPr sz="2800" spc="-5" dirty="0">
                <a:solidFill>
                  <a:srgbClr val="FDFFFF"/>
                </a:solidFill>
                <a:latin typeface="Calibri Light"/>
                <a:cs typeface="Calibri Light"/>
              </a:rPr>
              <a:t>5</a:t>
            </a:r>
            <a:r>
              <a:rPr sz="2800" spc="-40" dirty="0">
                <a:solidFill>
                  <a:srgbClr val="FDFFFF"/>
                </a:solidFill>
                <a:latin typeface="Calibri Light"/>
                <a:cs typeface="Calibri Light"/>
              </a:rPr>
              <a:t> </a:t>
            </a:r>
            <a:r>
              <a:rPr sz="2800" spc="-5" dirty="0">
                <a:solidFill>
                  <a:srgbClr val="FDFFFF"/>
                </a:solidFill>
                <a:latin typeface="Calibri Light"/>
                <a:cs typeface="Calibri Light"/>
              </a:rPr>
              <a:t>-</a:t>
            </a:r>
            <a:r>
              <a:rPr sz="2800" spc="-30" dirty="0">
                <a:solidFill>
                  <a:srgbClr val="FDFFFF"/>
                </a:solidFill>
                <a:latin typeface="Calibri Light"/>
                <a:cs typeface="Calibri Light"/>
              </a:rPr>
              <a:t> </a:t>
            </a:r>
            <a:r>
              <a:rPr sz="2800" spc="-5" dirty="0">
                <a:solidFill>
                  <a:srgbClr val="FDFFFF"/>
                </a:solidFill>
                <a:latin typeface="Calibri Light"/>
                <a:cs typeface="Calibri Light"/>
              </a:rPr>
              <a:t>9</a:t>
            </a:r>
            <a:r>
              <a:rPr sz="2800" spc="-55" dirty="0">
                <a:solidFill>
                  <a:srgbClr val="FDFFFF"/>
                </a:solidFill>
                <a:latin typeface="Calibri Light"/>
                <a:cs typeface="Calibri Light"/>
              </a:rPr>
              <a:t> </a:t>
            </a:r>
            <a:r>
              <a:rPr sz="2800" spc="-20" dirty="0">
                <a:solidFill>
                  <a:srgbClr val="FDFFFF"/>
                </a:solidFill>
                <a:latin typeface="Calibri Light"/>
                <a:cs typeface="Calibri Light"/>
              </a:rPr>
              <a:t>классов)</a:t>
            </a:r>
            <a:endParaRPr sz="2800" dirty="0">
              <a:solidFill>
                <a:prstClr val="black"/>
              </a:solidFill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5001" y="2133117"/>
            <a:ext cx="5449570" cy="41808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spcBef>
                <a:spcPts val="305"/>
              </a:spcBef>
            </a:pPr>
            <a:r>
              <a:rPr sz="2200" b="1" spc="-5" dirty="0">
                <a:solidFill>
                  <a:prstClr val="black"/>
                </a:solidFill>
                <a:cs typeface="Calibri"/>
              </a:rPr>
              <a:t>Нормативные</a:t>
            </a:r>
            <a:r>
              <a:rPr sz="2200" b="1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2200" b="1" spc="-10" dirty="0">
                <a:solidFill>
                  <a:prstClr val="black"/>
                </a:solidFill>
                <a:cs typeface="Calibri"/>
              </a:rPr>
              <a:t>документы:</a:t>
            </a:r>
            <a:endParaRPr sz="2200" dirty="0">
              <a:solidFill>
                <a:prstClr val="black"/>
              </a:solidFill>
              <a:cs typeface="Calibri"/>
            </a:endParaRPr>
          </a:p>
          <a:p>
            <a:pPr marL="277495" indent="-203200">
              <a:lnSpc>
                <a:spcPts val="2245"/>
              </a:lnSpc>
              <a:spcBef>
                <a:spcPts val="200"/>
              </a:spcBef>
              <a:buFont typeface="Calibri"/>
              <a:buChar char="•"/>
              <a:tabLst>
                <a:tab pos="278130" algn="l"/>
              </a:tabLst>
            </a:pPr>
            <a:r>
              <a:rPr sz="2200" b="1" spc="-25" dirty="0">
                <a:solidFill>
                  <a:prstClr val="black"/>
                </a:solidFill>
                <a:cs typeface="Calibri"/>
              </a:rPr>
              <a:t>ФГОС</a:t>
            </a:r>
            <a:r>
              <a:rPr sz="2200" b="1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200" b="1" spc="-5" dirty="0">
                <a:solidFill>
                  <a:prstClr val="black"/>
                </a:solidFill>
                <a:cs typeface="Calibri"/>
              </a:rPr>
              <a:t>ООО</a:t>
            </a:r>
            <a:r>
              <a:rPr sz="2200" b="1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(Приказ</a:t>
            </a:r>
            <a:r>
              <a:rPr sz="22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Минпросвещения</a:t>
            </a:r>
            <a:r>
              <a:rPr sz="220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2200" dirty="0">
                <a:solidFill>
                  <a:prstClr val="black"/>
                </a:solidFill>
                <a:cs typeface="Calibri"/>
              </a:rPr>
              <a:t>РФ</a:t>
            </a:r>
          </a:p>
          <a:p>
            <a:pPr marL="12700">
              <a:lnSpc>
                <a:spcPts val="2245"/>
              </a:lnSpc>
            </a:pPr>
            <a:r>
              <a:rPr sz="2200" spc="-5" dirty="0">
                <a:solidFill>
                  <a:prstClr val="black"/>
                </a:solidFill>
                <a:cs typeface="Calibri"/>
              </a:rPr>
              <a:t>от</a:t>
            </a:r>
            <a:r>
              <a:rPr sz="22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31.05.21</a:t>
            </a:r>
            <a:r>
              <a:rPr sz="22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35" dirty="0">
                <a:solidFill>
                  <a:prstClr val="black"/>
                </a:solidFill>
                <a:cs typeface="Calibri"/>
              </a:rPr>
              <a:t>г.).</a:t>
            </a:r>
            <a:endParaRPr sz="2200" dirty="0">
              <a:solidFill>
                <a:prstClr val="black"/>
              </a:solidFill>
              <a:cs typeface="Calibri"/>
            </a:endParaRPr>
          </a:p>
          <a:p>
            <a:pPr marL="12700" marR="132080">
              <a:lnSpc>
                <a:spcPct val="70000"/>
              </a:lnSpc>
              <a:spcBef>
                <a:spcPts val="1000"/>
              </a:spcBef>
              <a:buFont typeface="Calibri"/>
              <a:buChar char="•"/>
              <a:tabLst>
                <a:tab pos="213995" algn="l"/>
              </a:tabLst>
            </a:pPr>
            <a:r>
              <a:rPr sz="2200" b="1" spc="-5" dirty="0">
                <a:solidFill>
                  <a:prstClr val="black"/>
                </a:solidFill>
                <a:cs typeface="Calibri"/>
              </a:rPr>
              <a:t>Примерная</a:t>
            </a:r>
            <a:r>
              <a:rPr sz="2200" b="1" spc="25" dirty="0">
                <a:solidFill>
                  <a:prstClr val="black"/>
                </a:solidFill>
                <a:cs typeface="Calibri"/>
              </a:rPr>
              <a:t> </a:t>
            </a:r>
            <a:r>
              <a:rPr sz="2200" b="1" spc="-5" dirty="0">
                <a:solidFill>
                  <a:prstClr val="black"/>
                </a:solidFill>
                <a:cs typeface="Calibri"/>
              </a:rPr>
              <a:t>основная</a:t>
            </a:r>
            <a:r>
              <a:rPr sz="2200" b="1" spc="25" dirty="0">
                <a:solidFill>
                  <a:prstClr val="black"/>
                </a:solidFill>
                <a:cs typeface="Calibri"/>
              </a:rPr>
              <a:t> </a:t>
            </a:r>
            <a:r>
              <a:rPr sz="2200" b="1" spc="-10" dirty="0">
                <a:solidFill>
                  <a:prstClr val="black"/>
                </a:solidFill>
                <a:cs typeface="Calibri"/>
              </a:rPr>
              <a:t>образовательная </a:t>
            </a:r>
            <a:r>
              <a:rPr sz="2200" b="1" spc="-5" dirty="0">
                <a:solidFill>
                  <a:prstClr val="black"/>
                </a:solidFill>
                <a:cs typeface="Calibri"/>
              </a:rPr>
              <a:t> программа</a:t>
            </a:r>
            <a:r>
              <a:rPr sz="2200" b="1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200" b="1" spc="-10" dirty="0">
                <a:solidFill>
                  <a:prstClr val="black"/>
                </a:solidFill>
                <a:cs typeface="Calibri"/>
              </a:rPr>
              <a:t>ОО</a:t>
            </a:r>
            <a:r>
              <a:rPr sz="2200" b="1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(в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ред. протокола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 №1/20</a:t>
            </a:r>
            <a:r>
              <a:rPr sz="2200" spc="-2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от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 04.02.2020</a:t>
            </a:r>
            <a:r>
              <a:rPr sz="22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ФУМО</a:t>
            </a:r>
            <a:r>
              <a:rPr sz="220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по</a:t>
            </a:r>
            <a:r>
              <a:rPr sz="220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общему</a:t>
            </a:r>
            <a:r>
              <a:rPr sz="2200" spc="25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образованию).</a:t>
            </a:r>
            <a:endParaRPr sz="2200" dirty="0">
              <a:solidFill>
                <a:prstClr val="black"/>
              </a:solidFill>
              <a:cs typeface="Calibri"/>
            </a:endParaRPr>
          </a:p>
          <a:p>
            <a:pPr marL="12700" marR="301625" algn="just">
              <a:lnSpc>
                <a:spcPct val="70100"/>
              </a:lnSpc>
              <a:spcBef>
                <a:spcPts val="1005"/>
              </a:spcBef>
              <a:buFont typeface="Calibri"/>
              <a:buChar char="•"/>
              <a:tabLst>
                <a:tab pos="213995" algn="l"/>
              </a:tabLst>
            </a:pPr>
            <a:r>
              <a:rPr sz="2200" b="1" spc="-5" dirty="0">
                <a:solidFill>
                  <a:prstClr val="black"/>
                </a:solidFill>
                <a:cs typeface="Calibri"/>
              </a:rPr>
              <a:t>Примерная программа воспитания 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(утв. </a:t>
            </a:r>
            <a:r>
              <a:rPr sz="2200" spc="-484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решением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ФУМО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по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общему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образованию </a:t>
            </a:r>
            <a:r>
              <a:rPr sz="2200" spc="-484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от</a:t>
            </a:r>
            <a:r>
              <a:rPr sz="22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2.06.2020</a:t>
            </a:r>
            <a:r>
              <a:rPr sz="22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30" dirty="0">
                <a:solidFill>
                  <a:prstClr val="black"/>
                </a:solidFill>
                <a:cs typeface="Calibri"/>
              </a:rPr>
              <a:t>г.).</a:t>
            </a:r>
            <a:endParaRPr sz="2200" dirty="0">
              <a:solidFill>
                <a:prstClr val="black"/>
              </a:solidFill>
              <a:cs typeface="Calibri"/>
            </a:endParaRPr>
          </a:p>
          <a:p>
            <a:pPr marL="12700" marR="394335">
              <a:lnSpc>
                <a:spcPct val="70000"/>
              </a:lnSpc>
              <a:spcBef>
                <a:spcPts val="994"/>
              </a:spcBef>
            </a:pPr>
            <a:r>
              <a:rPr sz="2200" spc="-5" dirty="0">
                <a:solidFill>
                  <a:prstClr val="black"/>
                </a:solidFill>
                <a:cs typeface="Calibri"/>
              </a:rPr>
              <a:t>В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ПРП</a:t>
            </a:r>
            <a:r>
              <a:rPr sz="2200" spc="-2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учтены</a:t>
            </a:r>
            <a:r>
              <a:rPr sz="2200" spc="15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положения</a:t>
            </a:r>
            <a:r>
              <a:rPr sz="22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200" b="1" spc="-15" dirty="0">
                <a:solidFill>
                  <a:prstClr val="black"/>
                </a:solidFill>
                <a:cs typeface="Calibri"/>
              </a:rPr>
              <a:t>Универсального </a:t>
            </a:r>
            <a:r>
              <a:rPr sz="2200" b="1" spc="-484" dirty="0">
                <a:solidFill>
                  <a:prstClr val="black"/>
                </a:solidFill>
                <a:cs typeface="Calibri"/>
              </a:rPr>
              <a:t> </a:t>
            </a:r>
            <a:r>
              <a:rPr sz="2200" b="1" spc="-20" dirty="0">
                <a:solidFill>
                  <a:prstClr val="black"/>
                </a:solidFill>
                <a:cs typeface="Calibri"/>
              </a:rPr>
              <a:t>кодификатора</a:t>
            </a:r>
            <a:r>
              <a:rPr sz="2200" b="1" spc="2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требований</a:t>
            </a:r>
            <a:r>
              <a:rPr sz="22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к</a:t>
            </a:r>
            <a:r>
              <a:rPr sz="220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25" dirty="0">
                <a:solidFill>
                  <a:prstClr val="black"/>
                </a:solidFill>
                <a:cs typeface="Calibri"/>
              </a:rPr>
              <a:t>результатам</a:t>
            </a:r>
            <a:endParaRPr sz="2200" dirty="0">
              <a:solidFill>
                <a:prstClr val="black"/>
              </a:solidFill>
              <a:cs typeface="Calibri"/>
            </a:endParaRPr>
          </a:p>
          <a:p>
            <a:pPr marL="12700">
              <a:lnSpc>
                <a:spcPts val="1455"/>
              </a:lnSpc>
            </a:pPr>
            <a:r>
              <a:rPr sz="2200" spc="-5" dirty="0">
                <a:solidFill>
                  <a:prstClr val="black"/>
                </a:solidFill>
                <a:cs typeface="Calibri"/>
              </a:rPr>
              <a:t>освоения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ООП</a:t>
            </a:r>
            <a:r>
              <a:rPr sz="22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ООО</a:t>
            </a:r>
            <a:r>
              <a:rPr sz="2200" spc="2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и</a:t>
            </a:r>
            <a:r>
              <a:rPr sz="22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элементов</a:t>
            </a:r>
            <a:r>
              <a:rPr sz="22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20" dirty="0">
                <a:solidFill>
                  <a:prstClr val="black"/>
                </a:solidFill>
                <a:cs typeface="Calibri"/>
              </a:rPr>
              <a:t>содержания</a:t>
            </a:r>
            <a:endParaRPr sz="2200" dirty="0">
              <a:solidFill>
                <a:prstClr val="black"/>
              </a:solidFill>
              <a:cs typeface="Calibri"/>
            </a:endParaRPr>
          </a:p>
          <a:p>
            <a:pPr marL="12700">
              <a:lnSpc>
                <a:spcPts val="1850"/>
              </a:lnSpc>
              <a:tabLst>
                <a:tab pos="812800" algn="l"/>
              </a:tabLst>
            </a:pPr>
            <a:r>
              <a:rPr sz="2200" spc="-5" dirty="0">
                <a:solidFill>
                  <a:prstClr val="black"/>
                </a:solidFill>
                <a:cs typeface="Calibri"/>
              </a:rPr>
              <a:t>по</a:t>
            </a:r>
            <a:r>
              <a:rPr sz="22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АЯ	</a:t>
            </a:r>
            <a:r>
              <a:rPr sz="2200" spc="-20" dirty="0">
                <a:solidFill>
                  <a:prstClr val="black"/>
                </a:solidFill>
                <a:cs typeface="Calibri"/>
              </a:rPr>
              <a:t>(одобрен</a:t>
            </a:r>
            <a:r>
              <a:rPr sz="2200" spc="1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решением</a:t>
            </a:r>
            <a:r>
              <a:rPr sz="2200" spc="2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ФУМО</a:t>
            </a:r>
            <a:r>
              <a:rPr sz="220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по</a:t>
            </a:r>
            <a:r>
              <a:rPr sz="220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общему</a:t>
            </a:r>
            <a:endParaRPr sz="2200" dirty="0">
              <a:solidFill>
                <a:prstClr val="black"/>
              </a:solidFill>
              <a:cs typeface="Calibri"/>
            </a:endParaRPr>
          </a:p>
          <a:p>
            <a:pPr marL="12700" marR="1387475">
              <a:lnSpc>
                <a:spcPct val="70000"/>
              </a:lnSpc>
              <a:spcBef>
                <a:spcPts val="395"/>
              </a:spcBef>
            </a:pPr>
            <a:r>
              <a:rPr sz="2200" spc="-5" dirty="0">
                <a:solidFill>
                  <a:prstClr val="black"/>
                </a:solidFill>
                <a:cs typeface="Calibri"/>
              </a:rPr>
              <a:t>образованию,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протокол </a:t>
            </a:r>
            <a:r>
              <a:rPr sz="2200" spc="-5" dirty="0">
                <a:solidFill>
                  <a:prstClr val="black"/>
                </a:solidFill>
                <a:cs typeface="Calibri"/>
              </a:rPr>
              <a:t>№1/21 </a:t>
            </a:r>
            <a:r>
              <a:rPr sz="2200" spc="-10" dirty="0">
                <a:solidFill>
                  <a:prstClr val="black"/>
                </a:solidFill>
                <a:cs typeface="Calibri"/>
              </a:rPr>
              <a:t>от </a:t>
            </a:r>
            <a:r>
              <a:rPr sz="2200" spc="-490" dirty="0">
                <a:solidFill>
                  <a:prstClr val="black"/>
                </a:solidFill>
                <a:cs typeface="Calibri"/>
              </a:rPr>
              <a:t> </a:t>
            </a:r>
            <a:r>
              <a:rPr sz="2200" spc="-15" dirty="0">
                <a:solidFill>
                  <a:prstClr val="black"/>
                </a:solidFill>
                <a:cs typeface="Calibri"/>
              </a:rPr>
              <a:t>12.04.2021г.)</a:t>
            </a:r>
            <a:endParaRPr sz="2200" dirty="0">
              <a:solidFill>
                <a:prstClr val="black"/>
              </a:solidFill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89138" y="1211641"/>
            <a:ext cx="3113276" cy="474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90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17" y="803909"/>
            <a:ext cx="8919083" cy="1177291"/>
          </a:xfrm>
        </p:spPr>
        <p:txBody>
          <a:bodyPr/>
          <a:lstStyle/>
          <a:p>
            <a:pPr marL="1020444" marR="1310640" indent="1270">
              <a:lnSpc>
                <a:spcPts val="3020"/>
              </a:lnSpc>
              <a:spcBef>
                <a:spcPts val="1405"/>
              </a:spcBef>
            </a:pPr>
            <a:r>
              <a:rPr lang="ru-RU" spc="-25" dirty="0">
                <a:solidFill>
                  <a:srgbClr val="FDFFFF"/>
                </a:solidFill>
              </a:rPr>
              <a:t>Примерная </a:t>
            </a:r>
            <a:r>
              <a:rPr lang="ru-RU" spc="-20" dirty="0">
                <a:solidFill>
                  <a:srgbClr val="FDFFFF"/>
                </a:solidFill>
              </a:rPr>
              <a:t>рабочая </a:t>
            </a:r>
            <a:r>
              <a:rPr lang="ru-RU" spc="-25" dirty="0">
                <a:solidFill>
                  <a:srgbClr val="FDFFFF"/>
                </a:solidFill>
              </a:rPr>
              <a:t>программа </a:t>
            </a:r>
            <a:r>
              <a:rPr lang="ru-RU" spc="-620" dirty="0">
                <a:solidFill>
                  <a:srgbClr val="FDFFFF"/>
                </a:solidFill>
              </a:rPr>
              <a:t> </a:t>
            </a:r>
            <a:r>
              <a:rPr lang="ru-RU" spc="-20" dirty="0">
                <a:solidFill>
                  <a:srgbClr val="FDFFFF"/>
                </a:solidFill>
              </a:rPr>
              <a:t>основного</a:t>
            </a:r>
            <a:r>
              <a:rPr lang="ru-RU" spc="-105" dirty="0">
                <a:solidFill>
                  <a:srgbClr val="FDFFFF"/>
                </a:solidFill>
              </a:rPr>
              <a:t> </a:t>
            </a:r>
            <a:r>
              <a:rPr lang="ru-RU" spc="-20" dirty="0">
                <a:solidFill>
                  <a:srgbClr val="FDFFFF"/>
                </a:solidFill>
              </a:rPr>
              <a:t>общего</a:t>
            </a:r>
            <a:r>
              <a:rPr lang="ru-RU" spc="-90" dirty="0">
                <a:solidFill>
                  <a:srgbClr val="FDFFFF"/>
                </a:solidFill>
              </a:rPr>
              <a:t> </a:t>
            </a:r>
            <a:r>
              <a:rPr lang="ru-RU" spc="-25" dirty="0">
                <a:solidFill>
                  <a:srgbClr val="FDFFFF"/>
                </a:solidFill>
              </a:rPr>
              <a:t>образования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spc="-25" dirty="0">
                <a:solidFill>
                  <a:srgbClr val="FDFFFF"/>
                </a:solidFill>
              </a:rPr>
              <a:t>«Английский</a:t>
            </a:r>
            <a:r>
              <a:rPr lang="ru-RU" spc="-90" dirty="0">
                <a:solidFill>
                  <a:srgbClr val="FDFFFF"/>
                </a:solidFill>
              </a:rPr>
              <a:t> </a:t>
            </a:r>
            <a:r>
              <a:rPr lang="ru-RU" spc="-15" dirty="0">
                <a:solidFill>
                  <a:srgbClr val="FDFFFF"/>
                </a:solidFill>
              </a:rPr>
              <a:t>язык»</a:t>
            </a:r>
            <a:r>
              <a:rPr lang="ru-RU" spc="-100" dirty="0">
                <a:solidFill>
                  <a:srgbClr val="FDFFFF"/>
                </a:solidFill>
              </a:rPr>
              <a:t> </a:t>
            </a:r>
            <a:r>
              <a:rPr lang="ru-RU" spc="-10" dirty="0">
                <a:solidFill>
                  <a:srgbClr val="FDFFFF"/>
                </a:solidFill>
              </a:rPr>
              <a:t>(для</a:t>
            </a:r>
            <a:r>
              <a:rPr lang="ru-RU" spc="-70" dirty="0">
                <a:solidFill>
                  <a:srgbClr val="FDFFFF"/>
                </a:solidFill>
              </a:rPr>
              <a:t> </a:t>
            </a:r>
            <a:r>
              <a:rPr lang="ru-RU" spc="-5" dirty="0">
                <a:solidFill>
                  <a:srgbClr val="FDFFFF"/>
                </a:solidFill>
              </a:rPr>
              <a:t>5</a:t>
            </a:r>
            <a:r>
              <a:rPr lang="ru-RU" spc="-40" dirty="0">
                <a:solidFill>
                  <a:srgbClr val="FDFFFF"/>
                </a:solidFill>
              </a:rPr>
              <a:t> </a:t>
            </a:r>
            <a:r>
              <a:rPr lang="ru-RU" spc="-5" dirty="0">
                <a:solidFill>
                  <a:srgbClr val="FDFFFF"/>
                </a:solidFill>
              </a:rPr>
              <a:t>-</a:t>
            </a:r>
            <a:r>
              <a:rPr lang="ru-RU" spc="-30" dirty="0">
                <a:solidFill>
                  <a:srgbClr val="FDFFFF"/>
                </a:solidFill>
              </a:rPr>
              <a:t> </a:t>
            </a:r>
            <a:r>
              <a:rPr lang="ru-RU" spc="-5" dirty="0">
                <a:solidFill>
                  <a:srgbClr val="FDFFFF"/>
                </a:solidFill>
              </a:rPr>
              <a:t>9</a:t>
            </a:r>
            <a:r>
              <a:rPr lang="ru-RU" spc="-55" dirty="0">
                <a:solidFill>
                  <a:srgbClr val="FDFFFF"/>
                </a:solidFill>
              </a:rPr>
              <a:t> </a:t>
            </a:r>
            <a:r>
              <a:rPr lang="ru-RU" spc="-20" dirty="0">
                <a:solidFill>
                  <a:srgbClr val="FDFFFF"/>
                </a:solidFill>
              </a:rPr>
              <a:t>классов)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2400" y="212272"/>
            <a:ext cx="1658256" cy="16582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62100" y="2292340"/>
            <a:ext cx="95631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ПЛЮСЫ ПРП</a:t>
            </a:r>
          </a:p>
          <a:p>
            <a:pPr algn="just"/>
            <a:r>
              <a:rPr lang="ru-RU" sz="2400" dirty="0" smtClean="0"/>
              <a:t>•Предметные </a:t>
            </a:r>
            <a:r>
              <a:rPr lang="ru-RU" sz="2400" dirty="0"/>
              <a:t>результаты представлены по годам обучения.</a:t>
            </a:r>
          </a:p>
          <a:p>
            <a:pPr algn="just"/>
            <a:r>
              <a:rPr lang="ru-RU" sz="2400" dirty="0" smtClean="0"/>
              <a:t>•В </a:t>
            </a:r>
            <a:r>
              <a:rPr lang="ru-RU" sz="2400" dirty="0"/>
              <a:t>пояснительной записке определяется обязательная часть содержания курса. </a:t>
            </a:r>
            <a:endParaRPr lang="ru-RU" sz="2400" dirty="0" smtClean="0"/>
          </a:p>
          <a:p>
            <a:pPr algn="just"/>
            <a:r>
              <a:rPr lang="ru-RU" sz="2400" dirty="0" smtClean="0"/>
              <a:t>•Предусматривает </a:t>
            </a:r>
            <a:r>
              <a:rPr lang="ru-RU" sz="2400" dirty="0"/>
              <a:t>время на изучение тем, их последовательность.</a:t>
            </a:r>
          </a:p>
          <a:p>
            <a:pPr algn="just"/>
            <a:r>
              <a:rPr lang="ru-RU" sz="2400" dirty="0" smtClean="0"/>
              <a:t>•В </a:t>
            </a:r>
            <a:r>
              <a:rPr lang="ru-RU" sz="2400" dirty="0"/>
              <a:t>разделе цели расписаны компетенции, развиваемые на уроках (иноязычная, включающая речевую, языковую, социокультурную и компенсаторную), а также универсальные учебные компетенции (образовательная, ценностно-ориентационная, общекультурная, учебно-познавательная, информационная, социально-трудовая, компетенция личностного совершенствования).</a:t>
            </a:r>
          </a:p>
        </p:txBody>
      </p:sp>
    </p:spTree>
    <p:extLst>
      <p:ext uri="{BB962C8B-B14F-4D97-AF65-F5344CB8AC3E}">
        <p14:creationId xmlns:p14="http://schemas.microsoft.com/office/powerpoint/2010/main" val="30913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300" y="702309"/>
            <a:ext cx="10147300" cy="1969770"/>
          </a:xfrm>
        </p:spPr>
        <p:txBody>
          <a:bodyPr/>
          <a:lstStyle/>
          <a:p>
            <a:r>
              <a:rPr lang="ru-RU" spc="-25" dirty="0">
                <a:solidFill>
                  <a:srgbClr val="FDFFFF"/>
                </a:solidFill>
              </a:rPr>
              <a:t>Примерная </a:t>
            </a:r>
            <a:r>
              <a:rPr lang="ru-RU" spc="-20" dirty="0">
                <a:solidFill>
                  <a:srgbClr val="FDFFFF"/>
                </a:solidFill>
              </a:rPr>
              <a:t>рабочая </a:t>
            </a:r>
            <a:r>
              <a:rPr lang="ru-RU" spc="-25" dirty="0">
                <a:solidFill>
                  <a:srgbClr val="FDFFFF"/>
                </a:solidFill>
              </a:rPr>
              <a:t>программа </a:t>
            </a:r>
            <a:r>
              <a:rPr lang="ru-RU" spc="-620" dirty="0">
                <a:solidFill>
                  <a:srgbClr val="FDFFFF"/>
                </a:solidFill>
              </a:rPr>
              <a:t> </a:t>
            </a:r>
            <a:r>
              <a:rPr lang="ru-RU" spc="-20" dirty="0">
                <a:solidFill>
                  <a:srgbClr val="FDFFFF"/>
                </a:solidFill>
              </a:rPr>
              <a:t>основного</a:t>
            </a:r>
            <a:r>
              <a:rPr lang="ru-RU" spc="-105" dirty="0">
                <a:solidFill>
                  <a:srgbClr val="FDFFFF"/>
                </a:solidFill>
              </a:rPr>
              <a:t> </a:t>
            </a:r>
            <a:r>
              <a:rPr lang="ru-RU" spc="-20" dirty="0">
                <a:solidFill>
                  <a:srgbClr val="FDFFFF"/>
                </a:solidFill>
              </a:rPr>
              <a:t>общего</a:t>
            </a:r>
            <a:r>
              <a:rPr lang="ru-RU" spc="-90" dirty="0">
                <a:solidFill>
                  <a:srgbClr val="FDFFFF"/>
                </a:solidFill>
              </a:rPr>
              <a:t> </a:t>
            </a:r>
            <a:r>
              <a:rPr lang="ru-RU" spc="-25" dirty="0" smtClean="0">
                <a:solidFill>
                  <a:srgbClr val="FDFFFF"/>
                </a:solidFill>
              </a:rPr>
              <a:t>образования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pc="-25" dirty="0" smtClean="0">
                <a:solidFill>
                  <a:srgbClr val="FDFFFF"/>
                </a:solidFill>
              </a:rPr>
              <a:t>«Английский</a:t>
            </a:r>
            <a:r>
              <a:rPr lang="ru-RU" spc="-90" dirty="0" smtClean="0">
                <a:solidFill>
                  <a:srgbClr val="FDFFFF"/>
                </a:solidFill>
              </a:rPr>
              <a:t> </a:t>
            </a:r>
            <a:r>
              <a:rPr lang="ru-RU" spc="-15" dirty="0">
                <a:solidFill>
                  <a:srgbClr val="FDFFFF"/>
                </a:solidFill>
              </a:rPr>
              <a:t>язык»</a:t>
            </a:r>
            <a:r>
              <a:rPr lang="ru-RU" spc="-100" dirty="0">
                <a:solidFill>
                  <a:srgbClr val="FDFFFF"/>
                </a:solidFill>
              </a:rPr>
              <a:t> </a:t>
            </a:r>
            <a:r>
              <a:rPr lang="ru-RU" spc="-10" dirty="0">
                <a:solidFill>
                  <a:srgbClr val="FDFFFF"/>
                </a:solidFill>
              </a:rPr>
              <a:t>(для</a:t>
            </a:r>
            <a:r>
              <a:rPr lang="ru-RU" spc="-70" dirty="0">
                <a:solidFill>
                  <a:srgbClr val="FDFFFF"/>
                </a:solidFill>
              </a:rPr>
              <a:t> </a:t>
            </a:r>
            <a:r>
              <a:rPr lang="ru-RU" spc="-5" dirty="0">
                <a:solidFill>
                  <a:srgbClr val="FDFFFF"/>
                </a:solidFill>
              </a:rPr>
              <a:t>5</a:t>
            </a:r>
            <a:r>
              <a:rPr lang="ru-RU" spc="-40" dirty="0">
                <a:solidFill>
                  <a:srgbClr val="FDFFFF"/>
                </a:solidFill>
              </a:rPr>
              <a:t> </a:t>
            </a:r>
            <a:r>
              <a:rPr lang="ru-RU" spc="-5" dirty="0">
                <a:solidFill>
                  <a:srgbClr val="FDFFFF"/>
                </a:solidFill>
              </a:rPr>
              <a:t>-</a:t>
            </a:r>
            <a:r>
              <a:rPr lang="ru-RU" spc="-30" dirty="0">
                <a:solidFill>
                  <a:srgbClr val="FDFFFF"/>
                </a:solidFill>
              </a:rPr>
              <a:t> </a:t>
            </a:r>
            <a:r>
              <a:rPr lang="ru-RU" spc="-5" dirty="0">
                <a:solidFill>
                  <a:srgbClr val="FDFFFF"/>
                </a:solidFill>
              </a:rPr>
              <a:t>9</a:t>
            </a:r>
            <a:r>
              <a:rPr lang="ru-RU" spc="-55" dirty="0">
                <a:solidFill>
                  <a:srgbClr val="FDFFFF"/>
                </a:solidFill>
              </a:rPr>
              <a:t> </a:t>
            </a:r>
            <a:r>
              <a:rPr lang="ru-RU" spc="-20" dirty="0">
                <a:solidFill>
                  <a:srgbClr val="FDFFFF"/>
                </a:solidFill>
              </a:rPr>
              <a:t>классов)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2599" y="0"/>
            <a:ext cx="1444825" cy="14448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11299" y="2458135"/>
            <a:ext cx="91312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</a:rPr>
              <a:t>ПРИМЕРНАЯ РАБОЧАЯ ПРОГРАММА НЕ </a:t>
            </a:r>
            <a:r>
              <a:rPr lang="ru-RU" sz="2400" dirty="0" smtClean="0">
                <a:solidFill>
                  <a:srgbClr val="0070C0"/>
                </a:solidFill>
              </a:rPr>
              <a:t>ПРЕДУСМАТРИВАЕТ  УГЛУБЛЕННОЕ ИЗУЧЕНИЕ </a:t>
            </a:r>
            <a:r>
              <a:rPr lang="ru-RU" sz="2400" dirty="0">
                <a:solidFill>
                  <a:srgbClr val="0070C0"/>
                </a:solidFill>
              </a:rPr>
              <a:t>ИНОСТРАННЫХ ЯЗЫКОВ.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11299" y="3374388"/>
            <a:ext cx="90424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+mj-lt"/>
              </a:rPr>
              <a:t>Обязательный учебный предмет «Иностранный язык» входит в предметную область «Иностранные языки» и изучается обязательно со 2-го по 11-ый класс. На изучение иностранного языка в 7 классе отведено </a:t>
            </a:r>
            <a:r>
              <a:rPr lang="ru-RU" sz="2400" dirty="0">
                <a:solidFill>
                  <a:srgbClr val="FF0000"/>
                </a:solidFill>
                <a:latin typeface="+mj-lt"/>
              </a:rPr>
              <a:t>102</a:t>
            </a:r>
            <a:r>
              <a:rPr lang="ru-RU" sz="2400" dirty="0">
                <a:latin typeface="+mj-lt"/>
              </a:rPr>
              <a:t> учебных часа, по </a:t>
            </a:r>
            <a:r>
              <a:rPr lang="ru-RU" sz="2400" dirty="0">
                <a:solidFill>
                  <a:srgbClr val="FF0000"/>
                </a:solidFill>
                <a:latin typeface="+mj-lt"/>
              </a:rPr>
              <a:t>3</a:t>
            </a:r>
            <a:r>
              <a:rPr lang="ru-RU" sz="2400" dirty="0">
                <a:latin typeface="+mj-lt"/>
              </a:rPr>
              <a:t> часа в неделю. </a:t>
            </a:r>
          </a:p>
          <a:p>
            <a:pPr algn="just"/>
            <a:r>
              <a:rPr lang="ru-RU" sz="2400" dirty="0" smtClean="0">
                <a:latin typeface="+mj-lt"/>
              </a:rPr>
              <a:t>На углубленном уровне в </a:t>
            </a:r>
            <a:r>
              <a:rPr lang="ru-RU" sz="2400" dirty="0">
                <a:latin typeface="+mj-lt"/>
              </a:rPr>
              <a:t>7 классе отведено </a:t>
            </a:r>
            <a:r>
              <a:rPr lang="ru-RU" sz="2400" dirty="0">
                <a:solidFill>
                  <a:srgbClr val="FF0000"/>
                </a:solidFill>
                <a:latin typeface="+mj-lt"/>
              </a:rPr>
              <a:t>170</a:t>
            </a:r>
            <a:r>
              <a:rPr lang="ru-RU" sz="2400" dirty="0">
                <a:latin typeface="+mj-lt"/>
              </a:rPr>
              <a:t> часов, по </a:t>
            </a:r>
            <a:r>
              <a:rPr lang="ru-RU" sz="2400" dirty="0">
                <a:solidFill>
                  <a:srgbClr val="FF0000"/>
                </a:solidFill>
                <a:latin typeface="+mj-lt"/>
              </a:rPr>
              <a:t>5</a:t>
            </a:r>
            <a:r>
              <a:rPr lang="ru-RU" sz="2400" dirty="0">
                <a:latin typeface="+mj-lt"/>
              </a:rPr>
              <a:t> часов в неделю.</a:t>
            </a:r>
          </a:p>
        </p:txBody>
      </p:sp>
    </p:spTree>
    <p:extLst>
      <p:ext uri="{BB962C8B-B14F-4D97-AF65-F5344CB8AC3E}">
        <p14:creationId xmlns:p14="http://schemas.microsoft.com/office/powerpoint/2010/main" val="15675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182985"/>
              </p:ext>
            </p:extLst>
          </p:nvPr>
        </p:nvGraphicFramePr>
        <p:xfrm>
          <a:off x="2222504" y="1003300"/>
          <a:ext cx="8381997" cy="5427270"/>
        </p:xfrm>
        <a:graphic>
          <a:graphicData uri="http://schemas.openxmlformats.org/drawingml/2006/table">
            <a:tbl>
              <a:tblPr/>
              <a:tblGrid>
                <a:gridCol w="558796"/>
                <a:gridCol w="1511300"/>
                <a:gridCol w="723903"/>
                <a:gridCol w="931333"/>
                <a:gridCol w="931333"/>
                <a:gridCol w="931333"/>
                <a:gridCol w="931333"/>
                <a:gridCol w="931333"/>
                <a:gridCol w="931333"/>
              </a:tblGrid>
              <a:tr h="280603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000" b="1" dirty="0">
                          <a:effectLst/>
                        </a:rPr>
                        <a:t>№</a:t>
                      </a:r>
                      <a:br>
                        <a:rPr lang="ru-RU" sz="1000" b="1" dirty="0">
                          <a:effectLst/>
                        </a:rPr>
                      </a:br>
                      <a:r>
                        <a:rPr lang="ru-RU" sz="1000" b="1" dirty="0">
                          <a:effectLst/>
                        </a:rPr>
                        <a:t>п/п</a:t>
                      </a:r>
                      <a:endParaRPr lang="ru-RU" sz="1000" dirty="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000" b="1">
                          <a:effectLst/>
                        </a:rPr>
                        <a:t>Наименование разделов и тем программы</a:t>
                      </a:r>
                      <a:endParaRPr lang="ru-RU" sz="100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t"/>
                      <a:r>
                        <a:rPr lang="ru-RU" sz="1600" b="1" dirty="0">
                          <a:effectLst/>
                        </a:rPr>
                        <a:t>Количество часов</a:t>
                      </a:r>
                      <a:endParaRPr lang="ru-RU" sz="1600" dirty="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000" b="1">
                          <a:effectLst/>
                        </a:rPr>
                        <a:t>Дата изучения</a:t>
                      </a:r>
                      <a:endParaRPr lang="ru-RU" sz="100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000" b="1">
                          <a:effectLst/>
                        </a:rPr>
                        <a:t>Виды деятельности</a:t>
                      </a:r>
                      <a:endParaRPr lang="ru-RU" sz="100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000" b="1">
                          <a:effectLst/>
                        </a:rPr>
                        <a:t>Виды, формы контроля</a:t>
                      </a:r>
                      <a:endParaRPr lang="ru-RU" sz="100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000" b="1">
                          <a:effectLst/>
                        </a:rPr>
                        <a:t>Электронные (цифровые) образовательные ресурсы</a:t>
                      </a:r>
                      <a:endParaRPr lang="ru-RU" sz="100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88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>
                          <a:effectLst/>
                        </a:rPr>
                        <a:t>всего</a:t>
                      </a:r>
                      <a:endParaRPr lang="ru-RU" sz="100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>
                          <a:effectLst/>
                        </a:rPr>
                        <a:t>контрольные работы</a:t>
                      </a:r>
                      <a:endParaRPr lang="ru-RU" sz="100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>
                          <a:effectLst/>
                        </a:rPr>
                        <a:t>практические работы</a:t>
                      </a:r>
                      <a:endParaRPr lang="ru-RU" sz="100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133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1.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Взаимоотношения в семье и с друзьями. </a:t>
                      </a:r>
                      <a:r>
                        <a:rPr lang="ru-RU" sz="1000" spc="-5">
                          <a:effectLst/>
                          <a:latin typeface="Times New Roman" panose="02020603050405020304" pitchFamily="18" charset="0"/>
                        </a:rPr>
                        <a:t>Семейные празд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ники. </a:t>
                      </a:r>
                      <a:r>
                        <a:rPr lang="ru-RU" sz="1000" spc="-5">
                          <a:effectLst/>
                          <a:latin typeface="Times New Roman" panose="02020603050405020304" pitchFamily="18" charset="0"/>
                        </a:rPr>
                        <a:t>Обязанности по</a:t>
                      </a:r>
                      <a:r>
                        <a:rPr lang="ru-RU" sz="1000">
                          <a:effectLst/>
                        </a:rPr>
                        <a:t> 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</a:rPr>
                        <a:t>дому</a:t>
                      </a:r>
                      <a:endParaRPr lang="ru-RU" sz="100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dirty="0">
                          <a:effectLst/>
                        </a:rPr>
                        <a:t>10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dirty="0">
                          <a:effectLst/>
                        </a:rPr>
                        <a:t>Укажите часы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dirty="0">
                          <a:effectLst/>
                        </a:rPr>
                        <a:t>Укажите часы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Укажите период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Укажите вид деятельности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Выберите вид/форму контроля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Укажите образовательные ресурсы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711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2.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</a:rPr>
                        <a:t>Внешность и характер</a:t>
                      </a:r>
                      <a:r>
                        <a:rPr lang="ru-RU" sz="1000" dirty="0">
                          <a:effectLst/>
                        </a:rPr>
                        <a:t/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</a:rPr>
                        <a:t>человека/литературного персонажа</a:t>
                      </a:r>
                      <a:endParaRPr lang="ru-RU" sz="1000" dirty="0"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lang="ru-RU" sz="3200" dirty="0" smtClean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Укажите часы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Укажите часы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Укажите период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Укажите вид деятельности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>
                          <a:effectLst/>
                        </a:rPr>
                        <a:t>Выберите вид/форму контроля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dirty="0">
                          <a:effectLst/>
                        </a:rPr>
                        <a:t>Укажите образовательные ресурсы</a:t>
                      </a:r>
                    </a:p>
                  </a:txBody>
                  <a:tcPr marL="33267" marR="33267" marT="33267" marB="33267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03501" y="431800"/>
            <a:ext cx="633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Тематическое планирование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75" y="46097"/>
            <a:ext cx="15716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2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876439"/>
              </p:ext>
            </p:extLst>
          </p:nvPr>
        </p:nvGraphicFramePr>
        <p:xfrm>
          <a:off x="787399" y="787400"/>
          <a:ext cx="10858504" cy="5169256"/>
        </p:xfrm>
        <a:graphic>
          <a:graphicData uri="http://schemas.openxmlformats.org/drawingml/2006/table">
            <a:tbl>
              <a:tblPr/>
              <a:tblGrid>
                <a:gridCol w="1206500"/>
                <a:gridCol w="1384303"/>
                <a:gridCol w="1028699"/>
                <a:gridCol w="1206500"/>
                <a:gridCol w="1168403"/>
                <a:gridCol w="1244599"/>
                <a:gridCol w="1206500"/>
                <a:gridCol w="1206500"/>
                <a:gridCol w="1206500"/>
              </a:tblGrid>
              <a:tr h="3114860"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Родная страна и страна/страны изучаемого языка. Их географическое положение, столицы; население; официальные языки; достопримечательности; культурные особенности (национальные праздники, традиции, обычаи)</a:t>
                      </a:r>
                      <a:endParaRPr lang="ru-RU" sz="1200" dirty="0">
                        <a:effectLst/>
                      </a:endParaRP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10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 dirty="0">
                          <a:effectLst/>
                        </a:rPr>
                        <a:t>Укажите часы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Укажите часы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 dirty="0">
                          <a:effectLst/>
                        </a:rPr>
                        <a:t>Укажите период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Укажите вид деятельности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Выберите вид/форму контроля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Укажите образовательные ресурсы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 marL="30697" marR="30697" marT="15349" marB="15349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395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12.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Выдающиеся </a:t>
                      </a: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</a:rPr>
                        <a:t>люди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200" spc="-5" dirty="0">
                          <a:effectLst/>
                          <a:latin typeface="Times New Roman" panose="02020603050405020304" pitchFamily="18" charset="0"/>
                        </a:rPr>
                        <a:t>родной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</a:rPr>
                        <a:t> страны и страны/стран изучаемого языка: учёные, писатели, поэты, спортсмены</a:t>
                      </a:r>
                      <a:endParaRPr lang="ru-RU" sz="1200" dirty="0">
                        <a:effectLst/>
                      </a:endParaRP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10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Укажите часы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Укажите часы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Укажите период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Укажите вид деятельности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Выберите вид/форму контроля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Укажите образовательные ресурсы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9888">
                <a:tc gridSpan="2">
                  <a:txBody>
                    <a:bodyPr/>
                    <a:lstStyle/>
                    <a:p>
                      <a:pPr algn="just" fontAlgn="t"/>
                      <a:r>
                        <a:rPr lang="ru-RU" sz="1400" dirty="0">
                          <a:effectLst/>
                        </a:rPr>
                        <a:t>ОБЩЕЕ КОЛИЧЕСТВО ЧАСОВ ПО ПРОГРАММЕ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dirty="0">
                          <a:effectLst/>
                        </a:rPr>
                        <a:t>102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0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600">
                          <a:effectLst/>
                        </a:rPr>
                        <a:t>0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 fontAlgn="t"/>
                      <a:r>
                        <a:rPr lang="ru-RU" sz="600" dirty="0">
                          <a:effectLst/>
                        </a:rPr>
                        <a:t> </a:t>
                      </a:r>
                    </a:p>
                  </a:txBody>
                  <a:tcPr marL="19187" marR="19187" marT="19186" marB="1918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9875" y="0"/>
            <a:ext cx="17621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2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414020" marR="5080" indent="-191135">
              <a:lnSpc>
                <a:spcPts val="3460"/>
              </a:lnSpc>
              <a:spcBef>
                <a:spcPts val="535"/>
              </a:spcBef>
              <a:tabLst>
                <a:tab pos="3683635" algn="l"/>
              </a:tabLst>
            </a:pPr>
            <a:r>
              <a:rPr spc="-30" dirty="0"/>
              <a:t>Примерные</a:t>
            </a:r>
            <a:r>
              <a:rPr spc="-85" dirty="0"/>
              <a:t> </a:t>
            </a:r>
            <a:r>
              <a:rPr spc="-25" dirty="0"/>
              <a:t>рабочие</a:t>
            </a:r>
            <a:r>
              <a:rPr spc="-95" dirty="0"/>
              <a:t> </a:t>
            </a:r>
            <a:r>
              <a:rPr spc="-25" dirty="0"/>
              <a:t>программы</a:t>
            </a:r>
            <a:r>
              <a:rPr spc="-100" dirty="0"/>
              <a:t> </a:t>
            </a:r>
            <a:r>
              <a:rPr spc="-25" dirty="0"/>
              <a:t>начального</a:t>
            </a:r>
            <a:r>
              <a:rPr spc="-75" dirty="0"/>
              <a:t> </a:t>
            </a:r>
            <a:r>
              <a:rPr spc="-25" dirty="0"/>
              <a:t>общего</a:t>
            </a:r>
            <a:r>
              <a:rPr spc="-85" dirty="0"/>
              <a:t> </a:t>
            </a:r>
            <a:r>
              <a:rPr dirty="0"/>
              <a:t>и </a:t>
            </a:r>
            <a:r>
              <a:rPr spc="-710" dirty="0"/>
              <a:t> </a:t>
            </a:r>
            <a:r>
              <a:rPr spc="-25" dirty="0"/>
              <a:t>основного</a:t>
            </a:r>
            <a:r>
              <a:rPr spc="-90" dirty="0"/>
              <a:t> </a:t>
            </a:r>
            <a:r>
              <a:rPr spc="-25" dirty="0"/>
              <a:t>общего	образования</a:t>
            </a:r>
            <a:r>
              <a:rPr spc="-95" dirty="0"/>
              <a:t> </a:t>
            </a:r>
            <a:r>
              <a:rPr spc="-25" dirty="0"/>
              <a:t>«Английский</a:t>
            </a:r>
            <a:r>
              <a:rPr spc="-90" dirty="0"/>
              <a:t> </a:t>
            </a:r>
            <a:r>
              <a:rPr spc="-20" dirty="0"/>
              <a:t>язык»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2258695"/>
            <a:ext cx="9753600" cy="39539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  <a:tabLst>
                <a:tab pos="4430395" algn="l"/>
              </a:tabLst>
            </a:pPr>
            <a:r>
              <a:rPr sz="2400" spc="-5" dirty="0">
                <a:solidFill>
                  <a:prstClr val="black"/>
                </a:solidFill>
                <a:cs typeface="Calibri"/>
              </a:rPr>
              <a:t>Примерные</a:t>
            </a:r>
            <a:r>
              <a:rPr sz="2400" spc="2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рабочие программы	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служат</a:t>
            </a:r>
            <a:r>
              <a:rPr sz="2400" spc="-3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основой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для</a:t>
            </a:r>
            <a:r>
              <a:rPr sz="24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создания</a:t>
            </a:r>
            <a:r>
              <a:rPr sz="24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учителями</a:t>
            </a:r>
            <a:endParaRPr sz="2400" dirty="0">
              <a:solidFill>
                <a:prstClr val="black"/>
              </a:solidFill>
              <a:cs typeface="Calibri"/>
            </a:endParaRPr>
          </a:p>
          <a:p>
            <a:pPr marL="12700" marR="315595">
              <a:lnSpc>
                <a:spcPts val="2590"/>
              </a:lnSpc>
              <a:spcBef>
                <a:spcPts val="180"/>
              </a:spcBef>
            </a:pPr>
            <a:r>
              <a:rPr sz="2400" spc="-5" dirty="0">
                <a:solidFill>
                  <a:prstClr val="black"/>
                </a:solidFill>
                <a:cs typeface="Calibri"/>
              </a:rPr>
              <a:t>собственных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рабочих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программ,</a:t>
            </a:r>
            <a:r>
              <a:rPr sz="2400" spc="2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учитывающих</a:t>
            </a:r>
            <a:r>
              <a:rPr sz="2400" spc="1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познавательные</a:t>
            </a:r>
            <a:r>
              <a:rPr sz="2400" spc="3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потребности </a:t>
            </a:r>
            <a:r>
              <a:rPr sz="2400" spc="-52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обучающихся</a:t>
            </a:r>
            <a:r>
              <a:rPr sz="2400" spc="-40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>
                <a:solidFill>
                  <a:prstClr val="black"/>
                </a:solidFill>
                <a:cs typeface="Calibri"/>
              </a:rPr>
              <a:t>и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особенности</a:t>
            </a:r>
            <a:r>
              <a:rPr sz="24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УМК,</a:t>
            </a:r>
            <a:r>
              <a:rPr sz="2400" spc="-2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который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>
                <a:solidFill>
                  <a:prstClr val="black"/>
                </a:solidFill>
                <a:cs typeface="Calibri"/>
              </a:rPr>
              <a:t>ими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используется.</a:t>
            </a:r>
            <a:endParaRPr sz="2400" dirty="0">
              <a:solidFill>
                <a:prstClr val="black"/>
              </a:solidFill>
              <a:cs typeface="Calibri"/>
            </a:endParaRPr>
          </a:p>
          <a:p>
            <a:endParaRPr sz="2400" dirty="0">
              <a:solidFill>
                <a:prstClr val="black"/>
              </a:solidFill>
              <a:cs typeface="Calibri"/>
            </a:endParaRPr>
          </a:p>
          <a:p>
            <a:pPr marL="12700" marR="5080" algn="just">
              <a:lnSpc>
                <a:spcPct val="90000"/>
              </a:lnSpc>
              <a:spcBef>
                <a:spcPts val="1635"/>
              </a:spcBef>
            </a:pPr>
            <a:r>
              <a:rPr sz="2400" spc="-10" dirty="0">
                <a:solidFill>
                  <a:prstClr val="black"/>
                </a:solidFill>
                <a:cs typeface="Calibri"/>
              </a:rPr>
              <a:t>Самостоятельность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учителя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>
                <a:solidFill>
                  <a:prstClr val="black"/>
                </a:solidFill>
                <a:cs typeface="Calibri"/>
              </a:rPr>
              <a:t>при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>
                <a:solidFill>
                  <a:prstClr val="black"/>
                </a:solidFill>
                <a:cs typeface="Calibri"/>
              </a:rPr>
              <a:t>планировании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учебного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процесса </a:t>
            </a:r>
            <a:r>
              <a:rPr sz="2400" spc="-53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обеспечивается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ресурсом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учебного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времени</a:t>
            </a:r>
            <a:r>
              <a:rPr sz="2400" dirty="0">
                <a:solidFill>
                  <a:prstClr val="black"/>
                </a:solidFill>
                <a:cs typeface="Calibri"/>
              </a:rPr>
              <a:t> в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cs typeface="Calibri"/>
              </a:rPr>
              <a:t>30%</a:t>
            </a:r>
            <a:r>
              <a:rPr sz="2400" dirty="0">
                <a:solidFill>
                  <a:prstClr val="black"/>
                </a:solidFill>
                <a:cs typeface="Calibri"/>
              </a:rPr>
              <a:t> на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>
                <a:solidFill>
                  <a:prstClr val="black"/>
                </a:solidFill>
                <a:cs typeface="Calibri"/>
              </a:rPr>
              <a:t>уровне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основного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общего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образования</a:t>
            </a:r>
            <a:r>
              <a:rPr sz="2400" dirty="0">
                <a:solidFill>
                  <a:prstClr val="black"/>
                </a:solidFill>
                <a:cs typeface="Calibri"/>
              </a:rPr>
              <a:t> и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srgbClr val="FF0000"/>
                </a:solidFill>
                <a:cs typeface="Calibri"/>
              </a:rPr>
              <a:t>20%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на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>
                <a:solidFill>
                  <a:prstClr val="black"/>
                </a:solidFill>
                <a:cs typeface="Calibri"/>
              </a:rPr>
              <a:t>уровне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начального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общего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образования. 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Различия </a:t>
            </a:r>
            <a:r>
              <a:rPr sz="2400" dirty="0">
                <a:solidFill>
                  <a:prstClr val="black"/>
                </a:solidFill>
                <a:cs typeface="Calibri"/>
              </a:rPr>
              <a:t>в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ресурсе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объясняются 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тем,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что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индивидуальные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различия 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между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младшими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школьниками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>
                <a:solidFill>
                  <a:prstClr val="black"/>
                </a:solidFill>
                <a:cs typeface="Calibri"/>
              </a:rPr>
              <a:t>в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темпе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 овладения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иностранным</a:t>
            </a:r>
            <a:r>
              <a:rPr sz="240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языком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>
                <a:solidFill>
                  <a:prstClr val="black"/>
                </a:solidFill>
                <a:cs typeface="Calibri"/>
              </a:rPr>
              <a:t>менее </a:t>
            </a:r>
            <a:r>
              <a:rPr sz="2400" spc="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очевидны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 </a:t>
            </a:r>
            <a:r>
              <a:rPr sz="2400" dirty="0">
                <a:solidFill>
                  <a:prstClr val="black"/>
                </a:solidFill>
                <a:cs typeface="Calibri"/>
              </a:rPr>
              <a:t>и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начальный</a:t>
            </a:r>
            <a:r>
              <a:rPr sz="2400" dirty="0">
                <a:solidFill>
                  <a:prstClr val="black"/>
                </a:solidFill>
                <a:cs typeface="Calibri"/>
              </a:rPr>
              <a:t> курс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5" dirty="0">
                <a:solidFill>
                  <a:prstClr val="black"/>
                </a:solidFill>
                <a:cs typeface="Calibri"/>
              </a:rPr>
              <a:t>больше</a:t>
            </a:r>
            <a:r>
              <a:rPr sz="2400" spc="-5" dirty="0">
                <a:solidFill>
                  <a:prstClr val="black"/>
                </a:solidFill>
                <a:cs typeface="Calibri"/>
              </a:rPr>
              <a:t> </a:t>
            </a:r>
            <a:r>
              <a:rPr sz="2400" spc="-10" dirty="0">
                <a:solidFill>
                  <a:prstClr val="black"/>
                </a:solidFill>
                <a:cs typeface="Calibri"/>
              </a:rPr>
              <a:t>регламентирован.</a:t>
            </a:r>
            <a:endParaRPr sz="24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98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778509"/>
            <a:ext cx="8906382" cy="1037591"/>
          </a:xfrm>
        </p:spPr>
        <p:txBody>
          <a:bodyPr/>
          <a:lstStyle/>
          <a:p>
            <a:r>
              <a:rPr lang="ru-RU" dirty="0"/>
              <a:t>Примерная рабочая программа  основного общего образования «Английский язык» (для 5 - 9 классов)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8400" y="2413338"/>
            <a:ext cx="1023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•ВАРЬИРУЕМ </a:t>
            </a:r>
            <a:r>
              <a:rPr lang="ru-RU" sz="2400" dirty="0"/>
              <a:t>КОЛИЧЕСТВО ЧАСОВ ИЗ СВОЕГО РЕСУРСА, УВЕЛИЧИВАЯ ВРЕМЯ;</a:t>
            </a:r>
          </a:p>
          <a:p>
            <a:pPr algn="just"/>
            <a:r>
              <a:rPr lang="ru-RU" sz="2400" dirty="0" smtClean="0"/>
              <a:t>•ОСТАВЛЯЕМ </a:t>
            </a:r>
            <a:r>
              <a:rPr lang="ru-RU" sz="2400" dirty="0"/>
              <a:t>ТЕ ТЕМЫ, КОТОРЫЕ НЕ ПОПАЛИ В РАБОЧУЮ ПРОГРАММУ ( Мир профессии. Проблемы выбора профессии. Роль иностранного языка в планах на будущее);</a:t>
            </a:r>
          </a:p>
          <a:p>
            <a:pPr algn="just"/>
            <a:r>
              <a:rPr lang="ru-RU" sz="2400" dirty="0" smtClean="0"/>
              <a:t>•ТРЕНИРУЕМ </a:t>
            </a:r>
            <a:r>
              <a:rPr lang="ru-RU" sz="2400" dirty="0"/>
              <a:t>ГРАММАТИЧЕСКИЕ СТРУКТУРЫ, ЛЕКСИЧЕСКИЕ ЕДИНИЦЫ.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79365"/>
            <a:ext cx="1422479" cy="142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1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596</Words>
  <Application>Microsoft Office PowerPoint</Application>
  <PresentationFormat>Широкоэкранный</PresentationFormat>
  <Paragraphs>100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Arial MT</vt:lpstr>
      <vt:lpstr>Calibri</vt:lpstr>
      <vt:lpstr>Calibri Light</vt:lpstr>
      <vt:lpstr>Times New Roman</vt:lpstr>
      <vt:lpstr>Тема Office</vt:lpstr>
      <vt:lpstr>1_Тема Office</vt:lpstr>
      <vt:lpstr>Office Theme</vt:lpstr>
      <vt:lpstr>1_Office Theme</vt:lpstr>
      <vt:lpstr>2_Office Theme</vt:lpstr>
      <vt:lpstr>Инструменты  обновления содержания образования в соответствии с введением ФГОС</vt:lpstr>
      <vt:lpstr>Примерная рабочая программа  основного общего образования «Английский язык» (для 5 - 9 классов)</vt:lpstr>
      <vt:lpstr>Презентация PowerPoint</vt:lpstr>
      <vt:lpstr>Примерная рабочая программа  основного общего образования «Английский язык» (для 5 - 9 классов) </vt:lpstr>
      <vt:lpstr>Примерная рабочая программа  основного общего образования «Английский язык» (для 5 - 9 классов) </vt:lpstr>
      <vt:lpstr>Презентация PowerPoint</vt:lpstr>
      <vt:lpstr>Презентация PowerPoint</vt:lpstr>
      <vt:lpstr>Примерные рабочие программы начального общего и  основного общего образования «Английский язык»</vt:lpstr>
      <vt:lpstr>Примерная рабочая программа  основного общего образования «Английский язык» (для 5 - 9 классов) </vt:lpstr>
      <vt:lpstr>ВЫВОДЫ</vt:lpstr>
      <vt:lpstr>ИСПОЛЬЗУЕМЫЕ УМК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2022-03-23T17:10:10Z</dcterms:created>
  <dcterms:modified xsi:type="dcterms:W3CDTF">2022-03-24T17:26:09Z</dcterms:modified>
</cp:coreProperties>
</file>